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86" r:id="rId5"/>
    <p:sldId id="287" r:id="rId6"/>
    <p:sldId id="288" r:id="rId7"/>
    <p:sldId id="278" r:id="rId8"/>
    <p:sldId id="259" r:id="rId9"/>
    <p:sldId id="261" r:id="rId10"/>
    <p:sldId id="271" r:id="rId11"/>
    <p:sldId id="290" r:id="rId12"/>
    <p:sldId id="291" r:id="rId13"/>
    <p:sldId id="294" r:id="rId14"/>
    <p:sldId id="258" r:id="rId15"/>
    <p:sldId id="266" r:id="rId16"/>
    <p:sldId id="285" r:id="rId17"/>
    <p:sldId id="280" r:id="rId18"/>
    <p:sldId id="263" r:id="rId19"/>
    <p:sldId id="264" r:id="rId20"/>
    <p:sldId id="265" r:id="rId21"/>
    <p:sldId id="267" r:id="rId22"/>
    <p:sldId id="279" r:id="rId23"/>
    <p:sldId id="282" r:id="rId24"/>
    <p:sldId id="281" r:id="rId25"/>
    <p:sldId id="269" r:id="rId26"/>
    <p:sldId id="270" r:id="rId27"/>
    <p:sldId id="272" r:id="rId28"/>
    <p:sldId id="273" r:id="rId29"/>
    <p:sldId id="274" r:id="rId30"/>
    <p:sldId id="275" r:id="rId31"/>
    <p:sldId id="276" r:id="rId32"/>
    <p:sldId id="268" r:id="rId33"/>
    <p:sldId id="289" r:id="rId34"/>
    <p:sldId id="284" r:id="rId35"/>
    <p:sldId id="295" r:id="rId36"/>
    <p:sldId id="292" r:id="rId37"/>
    <p:sldId id="29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66"/>
    <a:srgbClr val="E9ED41"/>
    <a:srgbClr val="E6EB15"/>
    <a:srgbClr val="7BF45E"/>
    <a:srgbClr val="ABDB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1" autoAdjust="0"/>
    <p:restoredTop sz="94660" autoAdjust="0"/>
  </p:normalViewPr>
  <p:slideViewPr>
    <p:cSldViewPr>
      <p:cViewPr>
        <p:scale>
          <a:sx n="50" d="100"/>
          <a:sy n="50" d="100"/>
        </p:scale>
        <p:origin x="-1968" y="-15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382216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569724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10C975-AD3A-473C-B0D5-3E2FA85C0615}" type="datetimeFigureOut">
              <a:rPr lang="en-US" smtClean="0"/>
              <a:t>8/27/2015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458558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10C975-AD3A-473C-B0D5-3E2FA85C0615}" type="datetimeFigureOut">
              <a:rPr lang="en-US" smtClean="0"/>
              <a:t>8/27/2015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783601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10C975-AD3A-473C-B0D5-3E2FA85C0615}" type="datetimeFigureOut">
              <a:rPr lang="en-US" smtClean="0"/>
              <a:t>8/27/2015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213958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10C975-AD3A-473C-B0D5-3E2FA85C0615}" type="datetimeFigureOut">
              <a:rPr lang="en-US" smtClean="0"/>
              <a:t>8/27/2015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654800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10C975-AD3A-473C-B0D5-3E2FA85C0615}" type="datetimeFigureOut">
              <a:rPr lang="en-US" smtClean="0"/>
              <a:t>8/27/2015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2326093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10C975-AD3A-473C-B0D5-3E2FA85C0615}" type="datetimeFigureOut">
              <a:rPr lang="en-US" smtClean="0"/>
              <a:t>8/27/2015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047182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10C975-AD3A-473C-B0D5-3E2FA85C0615}" type="datetimeFigureOut">
              <a:rPr lang="en-US" smtClean="0"/>
              <a:t>8/27/2015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887457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46759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695393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0C975-AD3A-473C-B0D5-3E2FA85C0615}" type="datetimeFigureOut">
              <a:rPr lang="en-US" smtClean="0"/>
              <a:t>8/27/2015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C1B305-E6C8-45E7-8322-4F24E90C24BC}" type="slidenum">
              <a:rPr lang="en-US" smtClean="0"/>
              <a:t>‹#›</a:t>
            </a:fld>
            <a:endParaRPr lang="en-US"/>
          </a:p>
        </p:txBody>
      </p:sp>
    </p:spTree>
    <p:extLst>
      <p:ext uri="{BB962C8B-B14F-4D97-AF65-F5344CB8AC3E}">
        <p14:creationId xmlns:p14="http://schemas.microsoft.com/office/powerpoint/2010/main" val="4072871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com/url?sa=i&amp;rct=j&amp;q=&amp;esrc=s&amp;source=images&amp;cd=&amp;cad=rja&amp;uact=8&amp;ved=0CAcQjRxqFQoTCLWhmf-N_sYCFYIZPgod4qsO4w&amp;url=http://createinnovateexplore.com/taking-sick-days-a-universal-teacher-story/&amp;ei=dpu3VbWOBIKz-AHi17qYDg&amp;bvm=bv.98717601,d.cWw&amp;psig=AFQjCNHySbnoOcOQeRZR7kPCBJB5ffg2IQ&amp;ust=1438182632777014" TargetMode="Externa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google.com/url?sa=i&amp;rct=j&amp;q=&amp;esrc=s&amp;source=images&amp;cd=&amp;cad=rja&amp;uact=8&amp;ved=0CAcQjRxqFQoTCI3e7v-i_sYCFQM6PgodiwAIog&amp;url=http://inspiremykids.com/2014/great-quotes-kids-respect-2/&amp;ei=fLG3VY2wJYP0-AGLgaCQCg&amp;bvm=bv.98717601,d.cWw&amp;psig=AFQjCNEaYikbUCqqELQFca515WDURfV2kg&amp;ust=1438188269951722" TargetMode="Externa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2.jpeg"/><Relationship Id="rId7" Type="http://schemas.openxmlformats.org/officeDocument/2006/relationships/hyperlink" Target="http://www.google.com/url?sa=i&amp;rct=j&amp;q=&amp;esrc=s&amp;source=images&amp;cd=&amp;cad=rja&amp;uact=8&amp;ved=0CAcQjRxqFQoTCLKzrLOk_sYCFQNXPgodLDwCAQ&amp;url=http://www.slideshare.net/gordanavladisavljevic/unit-15-teamwork&amp;ei=9bK3VfJkg675Aaz4iAg&amp;psig=AFQjCNEqaZaz1gq3FZ9xWqQwEajNnIHGRg&amp;ust=1438188400424545" TargetMode="External"/><Relationship Id="rId2" Type="http://schemas.openxmlformats.org/officeDocument/2006/relationships/hyperlink" Target="http://www.google.com/url?sa=i&amp;rct=j&amp;q=&amp;esrc=s&amp;source=images&amp;cd=&amp;cad=rja&amp;uact=8&amp;ved=0CAcQjRxqFQoTCPDw0byj_sYCFQRoPgodByMFLg&amp;url=http://kyfm.com/blog/2015/01/22/teamwork-and-giving-back/&amp;ei=_LG3VfCCBITQ-QGHxpTwAg&amp;bvm=bv.98717601,d.cWw&amp;psig=AFQjCNEqaZaz1gq3FZ9xWqQwEajNnIHGRg&amp;ust=1438188400424545" TargetMode="Externa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hyperlink" Target="http://www.google.com/url?sa=i&amp;rct=j&amp;q=&amp;esrc=s&amp;source=images&amp;cd=&amp;cad=rja&amp;uact=8&amp;ved=0CAcQjRxqFQoTCM3dyJqk_sYCFUlsPgodXSYK9g&amp;url=http://www.execunet.com/body-language-sabotaging-collaboration/&amp;ei=wbK3VY35AsnY-QHdzKiwDw&amp;psig=AFQjCNFx1kifkZ8v6eunpvcrkrzXEl8D2w&amp;ust=1438188374829947" TargetMode="Externa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hyperlink" Target="http://www.google.com/url?sa=i&amp;rct=j&amp;q=&amp;esrc=s&amp;source=images&amp;cd=&amp;cad=rja&amp;uact=8&amp;ved=0CAcQjRxqFQoTCOvWjs-k_sYCFcMZPgodjgcEZg&amp;url=http://www.emporiachristianschool.org/standardized-test-results/&amp;ei=L7O3VauDD8Oz-AGOj5CwBg&amp;psig=AFQjCNHGr5EEKwEZbD8kLLMctTuiva-WLg&amp;ust=1438188714123649"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google.com/url?sa=i&amp;rct=j&amp;q=&amp;esrc=s&amp;source=images&amp;cd=&amp;cad=rja&amp;uact=8&amp;ved=0CAcQjRxqFQoTCJudiLmq_sYCFYPTgAodV8UKMA&amp;url=http://www.30bananasaday.com/group/nomobilephones?xg_source%3Dactivity&amp;ei=S7m3VdvLJYOngwTXiquAAw&amp;psig=AFQjCNGrbc1ceCBDNNFYxJGn21OHLoClNA&amp;ust=1438190124878461"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www.google.com/url?sa=i&amp;rct=j&amp;q=&amp;esrc=s&amp;source=images&amp;cd=&amp;cad=rja&amp;uact=8&amp;ved=0CAcQjRxqFQoTCI6sppCygMcCFYaqHgodnGQA5w&amp;url=http://cms.educ.ttu.edu/news-and-information/newsletter/february-2011/enrollment&amp;ei=yc24Vc6jBYbVepzJgbgO&amp;bvm=bv.98717601,d.dmo&amp;psig=AFQjCNF5Z5TDjx7USNmefZJC4Sk2Lp2Jdw&amp;ust=1438261041723418"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www.google.com/url?sa=i&amp;rct=j&amp;q=&amp;esrc=s&amp;source=images&amp;cd=&amp;cad=rja&amp;uact=8&amp;ved=0CAcQjRxqFQoTCIzNmey0gMcCFUinHgodUcgA9g&amp;url=http://jenngreenberg.com/retirement-quotes/&amp;ei=otC4VYz0KcjOetGQg7AP&amp;bvm=bv.98717601,d.dmo&amp;psig=AFQjCNHoGzQdfv6NthuoB4xKuGNwXOrWmA&amp;ust=1438261743562760"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0.png"/><Relationship Id="rId2" Type="http://schemas.openxmlformats.org/officeDocument/2006/relationships/hyperlink" Target="http://www.google.com/url?sa=i&amp;rct=j&amp;q=&amp;esrc=s&amp;source=images&amp;cd=&amp;cad=rja&amp;uact=8&amp;ved=0CAcQjRxqFQoTCOTzjP-u_sYCFcOPDQodvOIArw&amp;url=http://www.nutritionix.com/on-the-border-mexican-grill-cantina/menu&amp;ei=EL63VeSrDsOfNrzFg_gK&amp;psig=AFQjCNFeyRIPocATg4fm5tVS-IyPEtOtcg&amp;ust=1438191478543044" TargetMode="External"/><Relationship Id="rId1" Type="http://schemas.openxmlformats.org/officeDocument/2006/relationships/slideLayout" Target="../slideLayouts/slideLayout1.xml"/><Relationship Id="rId6" Type="http://schemas.openxmlformats.org/officeDocument/2006/relationships/hyperlink" Target="http://www.google.com/url?sa=i&amp;rct=j&amp;q=&amp;esrc=s&amp;source=images&amp;cd=&amp;cad=rja&amp;uact=8&amp;ved=0CAcQjRxqFQoTCNKv6Iqw_sYCFQPQgAodXM0ASw&amp;url=http://www.iemoji.com/view/emoji/56/people/thumbs-up-sign&amp;ei=Nb-3VZLBDoOggwTcmoPYBA&amp;bvm=bv.98717601,d.eXY&amp;psig=AFQjCNGrAk36cVI4e1s35w4H229PM-X_Mw&amp;ust=1438191795490363" TargetMode="External"/><Relationship Id="rId5" Type="http://schemas.openxmlformats.org/officeDocument/2006/relationships/image" Target="../media/image49.jpeg"/><Relationship Id="rId4" Type="http://schemas.openxmlformats.org/officeDocument/2006/relationships/hyperlink" Target="http://www.google.com/url?sa=i&amp;rct=j&amp;q=&amp;esrc=s&amp;source=images&amp;cd=&amp;cad=rja&amp;uact=8&amp;ved=0CAcQjRxqFQoTCP_9vuKv_sYCFYiLDQodSVkGbA&amp;url=http://www.clipartbest.com/clipart-KcneMx4di&amp;ei=4L63Vf-NKYiXNsmymeAG&amp;psig=AFQjCNGnwEqNrg7UZlRgj75DLoR6t5ddGA&amp;ust=1438191699595865"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www.google.com/url?sa=i&amp;rct=j&amp;q=&amp;esrc=s&amp;source=images&amp;cd=&amp;cad=rja&amp;uact=8&amp;ved=0CAcQjRxqFQoTCJG15_yzgMcCFQKnHgodxoMNbw&amp;url=http://demotivators.stores.yahoo.net/knowledge.html&amp;ei=uc-4VdH0BILOesaHtvgG&amp;bvm=bv.98717601,d.dmo&amp;psig=AFQjCNHlYYud5kk2Sxu4vr8FMtK_4q1awA&amp;ust=1438261516834108"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4.gif"/><Relationship Id="rId2" Type="http://schemas.openxmlformats.org/officeDocument/2006/relationships/hyperlink" Target="http://www.google.com/url?sa=i&amp;rct=j&amp;q=&amp;esrc=s&amp;source=images&amp;cd=&amp;cad=rja&amp;uact=8&amp;ved=0CAcQjRxqFQoTCOjGlNm3gMcCFUIeHgodWxUB6g&amp;url=http://meandyouandablognamedboo.blogspot.com/2014/09/go-back-to-school-peanuts-way.html&amp;ei=oNO4Vej2A8K8eNuqhNAO&amp;bvm=bv.98717601,d.dmo&amp;psig=AFQjCNH7710ISbMiyr4Xzc3NYHsTKjGK9g&amp;ust=1438262536361047" TargetMode="External"/><Relationship Id="rId1" Type="http://schemas.openxmlformats.org/officeDocument/2006/relationships/slideLayout" Target="../slideLayouts/slideLayout2.xml"/><Relationship Id="rId6" Type="http://schemas.openxmlformats.org/officeDocument/2006/relationships/hyperlink" Target="https://www.google.com/url?sa=i&amp;rct=j&amp;q=&amp;esrc=s&amp;source=images&amp;cd=&amp;cad=rja&amp;uact=8&amp;ved=0CAcQjRxqFQoTCOGEyIK3gMcCFYsYHgodYLEM8w&amp;url=https://www.pinterest.com/pin/162551867776881293/&amp;ei=6tK4VeHnG4uxeODispgP&amp;bvm=bv.98717601,d.dmo&amp;psig=AFQjCNGJ6dq0hOtrsLoP_8PtveW_D2wkfg&amp;ust=1438262373381431" TargetMode="External"/><Relationship Id="rId5" Type="http://schemas.openxmlformats.org/officeDocument/2006/relationships/image" Target="../media/image53.jpeg"/><Relationship Id="rId4" Type="http://schemas.openxmlformats.org/officeDocument/2006/relationships/hyperlink" Target="http://www.google.com/url?sa=i&amp;rct=j&amp;q=&amp;esrc=s&amp;source=images&amp;cd=&amp;cad=rja&amp;uact=8&amp;ved=0CAcQjRxqFQoTCPj-oJe3gMcCFUyqHgodAQACTA&amp;url=http://savingmorethanme.com/2012/09/fun-friday-calvin-and-hobbes-back-at-school&amp;ei=FdO4VbigNMzUeoGAiOAE&amp;bvm=bv.98717601,d.dmo&amp;psig=AFQjCNGVbDnKa5KWr-o9TcPdjj4ubt3KDg&amp;ust=1438262404825567"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www.google.com/url?sa=i&amp;rct=j&amp;q=&amp;esrc=s&amp;source=images&amp;cd=&amp;cad=rja&amp;uact=8&amp;ved=0CAcQjRxqFQoTCMyG-cO3gMcCFQWXHgodwBUCig&amp;url=http://blog.eztexting.com/2012/08/6-back-to-school-text-message-coupon-ideas.html&amp;ei=c9O4VYyBI4WuesCriNAI&amp;bvm=bv.98717601,d.dmo&amp;psig=AFQjCNGVbDnKa5KWr-o9TcPdjj4ubt3KDg&amp;ust=1438262404825567" TargetMode="Externa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hyperlink" Target="https://www.google.com/url?sa=i&amp;rct=j&amp;q=&amp;esrc=s&amp;source=images&amp;cd=&amp;cad=rja&amp;uact=8&amp;ved=0CAcQjRxqFQoTCIT_kv63gMcCFcNWHgodZGsO-g&amp;url=https://www.pinterest.com/jeanee2109/snoopy~~school-days/&amp;ei=7dO4VcTUJsOteeTWudAP&amp;bvm=bv.98717601,d.dmo&amp;psig=AFQjCNH7710ISbMiyr4Xzc3NYHsTKjGK9g&amp;ust=143826253636104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30796" y="2083311"/>
            <a:ext cx="5927404" cy="923330"/>
          </a:xfrm>
          <a:prstGeom prst="rect">
            <a:avLst/>
          </a:prstGeom>
          <a:noFill/>
        </p:spPr>
        <p:txBody>
          <a:bodyPr wrap="square" rtlCol="0">
            <a:spAutoFit/>
          </a:bodyPr>
          <a:lstStyle/>
          <a:p>
            <a:pPr algn="ctr"/>
            <a:r>
              <a:rPr lang="en-US" sz="5400" dirty="0" smtClean="0">
                <a:latin typeface="Bookman Old Style" panose="02050604050505020204" pitchFamily="18" charset="0"/>
              </a:rPr>
              <a:t>Good Morning!</a:t>
            </a:r>
            <a:endParaRPr lang="en-US" sz="5400" dirty="0">
              <a:latin typeface="Bookman Old Style" panose="02050604050505020204" pitchFamily="18" charset="0"/>
            </a:endParaRPr>
          </a:p>
        </p:txBody>
      </p:sp>
      <p:sp>
        <p:nvSpPr>
          <p:cNvPr id="5" name="TextBox 4"/>
          <p:cNvSpPr txBox="1"/>
          <p:nvPr/>
        </p:nvSpPr>
        <p:spPr>
          <a:xfrm>
            <a:off x="3048000" y="4293111"/>
            <a:ext cx="5257800" cy="923330"/>
          </a:xfrm>
          <a:prstGeom prst="rect">
            <a:avLst/>
          </a:prstGeom>
          <a:noFill/>
        </p:spPr>
        <p:txBody>
          <a:bodyPr wrap="square" rtlCol="0">
            <a:spAutoFit/>
          </a:bodyPr>
          <a:lstStyle/>
          <a:p>
            <a:pPr algn="ctr"/>
            <a:r>
              <a:rPr lang="en-US" sz="5400" dirty="0" smtClean="0">
                <a:latin typeface="Bookman Old Style" panose="02050604050505020204" pitchFamily="18" charset="0"/>
              </a:rPr>
              <a:t>2015-2016</a:t>
            </a:r>
            <a:endParaRPr lang="en-US" sz="5400" dirty="0">
              <a:latin typeface="Bookman Old Style" panose="02050604050505020204" pitchFamily="18" charset="0"/>
            </a:endParaRPr>
          </a:p>
        </p:txBody>
      </p:sp>
      <p:sp>
        <p:nvSpPr>
          <p:cNvPr id="6" name="TextBox 5"/>
          <p:cNvSpPr txBox="1"/>
          <p:nvPr/>
        </p:nvSpPr>
        <p:spPr>
          <a:xfrm rot="20761827">
            <a:off x="119271" y="255990"/>
            <a:ext cx="3530479" cy="1200329"/>
          </a:xfrm>
          <a:prstGeom prst="rect">
            <a:avLst/>
          </a:prstGeom>
          <a:noFill/>
        </p:spPr>
        <p:txBody>
          <a:bodyPr wrap="square" rtlCol="0">
            <a:spAutoFit/>
          </a:bodyPr>
          <a:lstStyle/>
          <a:p>
            <a:pPr algn="ctr"/>
            <a:r>
              <a:rPr lang="en-US" sz="7200" dirty="0" smtClean="0">
                <a:solidFill>
                  <a:srgbClr val="7030A0"/>
                </a:solidFill>
                <a:latin typeface="Bookman Old Style" panose="02050604050505020204" pitchFamily="18" charset="0"/>
              </a:rPr>
              <a:t>RHTA</a:t>
            </a:r>
            <a:endParaRPr lang="en-US" sz="7200" dirty="0">
              <a:solidFill>
                <a:srgbClr val="7030A0"/>
              </a:solidFill>
              <a:latin typeface="Bookman Old Style" panose="02050604050505020204" pitchFamily="18" charset="0"/>
            </a:endParaRPr>
          </a:p>
        </p:txBody>
      </p:sp>
      <p:sp>
        <p:nvSpPr>
          <p:cNvPr id="7" name="TextBox 6"/>
          <p:cNvSpPr txBox="1"/>
          <p:nvPr/>
        </p:nvSpPr>
        <p:spPr>
          <a:xfrm>
            <a:off x="2514600" y="3200400"/>
            <a:ext cx="6172200" cy="923330"/>
          </a:xfrm>
          <a:prstGeom prst="rect">
            <a:avLst/>
          </a:prstGeom>
          <a:noFill/>
        </p:spPr>
        <p:txBody>
          <a:bodyPr wrap="square" rtlCol="0">
            <a:spAutoFit/>
          </a:bodyPr>
          <a:lstStyle/>
          <a:p>
            <a:pPr algn="ctr"/>
            <a:r>
              <a:rPr lang="en-US" sz="5400" dirty="0" smtClean="0">
                <a:latin typeface="Bookman Old Style" panose="02050604050505020204" pitchFamily="18" charset="0"/>
              </a:rPr>
              <a:t>Welcome Back!</a:t>
            </a:r>
            <a:endParaRPr lang="en-US" sz="5400" dirty="0">
              <a:latin typeface="Bookman Old Style" panose="02050604050505020204" pitchFamily="18" charset="0"/>
            </a:endParaRPr>
          </a:p>
        </p:txBody>
      </p:sp>
      <p:sp>
        <p:nvSpPr>
          <p:cNvPr id="8" name="TextBox 7"/>
          <p:cNvSpPr txBox="1"/>
          <p:nvPr/>
        </p:nvSpPr>
        <p:spPr>
          <a:xfrm rot="20620220">
            <a:off x="67809" y="1237843"/>
            <a:ext cx="5223173"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R</a:t>
            </a:r>
            <a:r>
              <a:rPr lang="en-US" sz="2400" dirty="0" smtClean="0">
                <a:latin typeface="Bookman Old Style" panose="02050604050505020204" pitchFamily="18" charset="0"/>
              </a:rPr>
              <a:t>ocky</a:t>
            </a:r>
            <a:r>
              <a:rPr lang="en-US" sz="2400" dirty="0" smtClean="0">
                <a:solidFill>
                  <a:srgbClr val="FF0000"/>
                </a:solidFill>
                <a:latin typeface="Bookman Old Style" panose="02050604050505020204" pitchFamily="18" charset="0"/>
              </a:rPr>
              <a:t> </a:t>
            </a:r>
            <a:r>
              <a:rPr lang="en-US" sz="2400" b="1" dirty="0" smtClean="0">
                <a:solidFill>
                  <a:srgbClr val="FF0000"/>
                </a:solidFill>
                <a:latin typeface="Bookman Old Style" panose="02050604050505020204" pitchFamily="18" charset="0"/>
              </a:rPr>
              <a:t>H</a:t>
            </a:r>
            <a:r>
              <a:rPr lang="en-US" sz="2400" dirty="0" smtClean="0">
                <a:latin typeface="Bookman Old Style" panose="02050604050505020204" pitchFamily="18" charset="0"/>
              </a:rPr>
              <a:t>ill</a:t>
            </a:r>
            <a:r>
              <a:rPr lang="en-US" sz="2400" dirty="0" smtClean="0">
                <a:solidFill>
                  <a:srgbClr val="FF0000"/>
                </a:solidFill>
                <a:latin typeface="Bookman Old Style" panose="02050604050505020204" pitchFamily="18" charset="0"/>
              </a:rPr>
              <a:t> </a:t>
            </a:r>
            <a:r>
              <a:rPr lang="en-US" sz="2400" b="1" dirty="0" smtClean="0">
                <a:solidFill>
                  <a:srgbClr val="FF0000"/>
                </a:solidFill>
                <a:latin typeface="Bookman Old Style" panose="02050604050505020204" pitchFamily="18" charset="0"/>
              </a:rPr>
              <a:t>T</a:t>
            </a:r>
            <a:r>
              <a:rPr lang="en-US" sz="2400" dirty="0" smtClean="0">
                <a:latin typeface="Bookman Old Style" panose="02050604050505020204" pitchFamily="18" charset="0"/>
              </a:rPr>
              <a:t>eachers</a:t>
            </a:r>
            <a:r>
              <a:rPr lang="en-US" sz="2400" dirty="0" smtClean="0">
                <a:solidFill>
                  <a:srgbClr val="FF0000"/>
                </a:solidFill>
                <a:latin typeface="Bookman Old Style" panose="02050604050505020204" pitchFamily="18" charset="0"/>
              </a:rPr>
              <a:t> </a:t>
            </a:r>
            <a:r>
              <a:rPr lang="en-US" sz="2400" b="1" dirty="0" smtClean="0">
                <a:solidFill>
                  <a:srgbClr val="FF0000"/>
                </a:solidFill>
                <a:latin typeface="Bookman Old Style" panose="02050604050505020204" pitchFamily="18" charset="0"/>
              </a:rPr>
              <a:t>A</a:t>
            </a:r>
            <a:r>
              <a:rPr lang="en-US" sz="2400" dirty="0" smtClean="0">
                <a:latin typeface="Bookman Old Style" panose="02050604050505020204" pitchFamily="18" charset="0"/>
              </a:rPr>
              <a:t>ssociation</a:t>
            </a:r>
            <a:endParaRPr lang="en-US" sz="2400" dirty="0">
              <a:latin typeface="Bookman Old Style" panose="02050604050505020204" pitchFamily="18" charset="0"/>
            </a:endParaRPr>
          </a:p>
        </p:txBody>
      </p:sp>
      <p:sp>
        <p:nvSpPr>
          <p:cNvPr id="9" name="TextBox 8"/>
          <p:cNvSpPr txBox="1"/>
          <p:nvPr/>
        </p:nvSpPr>
        <p:spPr>
          <a:xfrm>
            <a:off x="2895600" y="6052810"/>
            <a:ext cx="5927404" cy="523220"/>
          </a:xfrm>
          <a:prstGeom prst="rect">
            <a:avLst/>
          </a:prstGeom>
          <a:noFill/>
        </p:spPr>
        <p:txBody>
          <a:bodyPr wrap="square" rtlCol="0">
            <a:spAutoFit/>
          </a:bodyPr>
          <a:lstStyle/>
          <a:p>
            <a:pPr algn="ctr"/>
            <a:r>
              <a:rPr lang="en-US" sz="2800" dirty="0" smtClean="0">
                <a:solidFill>
                  <a:srgbClr val="7030A0"/>
                </a:solidFill>
                <a:latin typeface="Bookman Old Style" panose="02050604050505020204" pitchFamily="18" charset="0"/>
              </a:rPr>
              <a:t>Lori </a:t>
            </a:r>
            <a:r>
              <a:rPr lang="en-US" sz="2800" dirty="0" err="1" smtClean="0">
                <a:solidFill>
                  <a:srgbClr val="7030A0"/>
                </a:solidFill>
                <a:latin typeface="Bookman Old Style" panose="02050604050505020204" pitchFamily="18" charset="0"/>
              </a:rPr>
              <a:t>Cebelius</a:t>
            </a:r>
            <a:r>
              <a:rPr lang="en-US" sz="2800" dirty="0" smtClean="0">
                <a:solidFill>
                  <a:srgbClr val="7030A0"/>
                </a:solidFill>
                <a:latin typeface="Bookman Old Style" panose="02050604050505020204" pitchFamily="18" charset="0"/>
              </a:rPr>
              <a:t> &amp; Michelle Bartha</a:t>
            </a:r>
            <a:endParaRPr lang="en-US" sz="2800" dirty="0">
              <a:solidFill>
                <a:srgbClr val="7030A0"/>
              </a:solidFill>
              <a:latin typeface="Bookman Old Style" panose="02050604050505020204" pitchFamily="18" charset="0"/>
            </a:endParaRPr>
          </a:p>
        </p:txBody>
      </p:sp>
    </p:spTree>
    <p:extLst>
      <p:ext uri="{BB962C8B-B14F-4D97-AF65-F5344CB8AC3E}">
        <p14:creationId xmlns:p14="http://schemas.microsoft.com/office/powerpoint/2010/main" val="2984232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20936586">
            <a:off x="-599703" y="188240"/>
            <a:ext cx="5257800"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We have our own</a:t>
            </a:r>
          </a:p>
          <a:p>
            <a:pPr algn="ctr"/>
            <a:r>
              <a:rPr lang="en-US" sz="3600" dirty="0" smtClean="0">
                <a:solidFill>
                  <a:srgbClr val="FF0000"/>
                </a:solidFill>
                <a:latin typeface="Bookman Old Style" panose="02050604050505020204" pitchFamily="18" charset="0"/>
              </a:rPr>
              <a:t>RHTA Website</a:t>
            </a:r>
            <a:endParaRPr lang="en-US" sz="3600" dirty="0">
              <a:solidFill>
                <a:srgbClr val="FF0000"/>
              </a:solidFill>
              <a:latin typeface="Bookman Old Style" panose="02050604050505020204" pitchFamily="18" charset="0"/>
            </a:endParaRPr>
          </a:p>
        </p:txBody>
      </p:sp>
      <p:sp>
        <p:nvSpPr>
          <p:cNvPr id="6" name="TextBox 5"/>
          <p:cNvSpPr txBox="1"/>
          <p:nvPr/>
        </p:nvSpPr>
        <p:spPr>
          <a:xfrm>
            <a:off x="4579952" y="533400"/>
            <a:ext cx="4291446"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www.rhta.org</a:t>
            </a:r>
            <a:endParaRPr lang="en-US" sz="3600" dirty="0">
              <a:solidFill>
                <a:srgbClr val="FF0000"/>
              </a:solidFill>
              <a:latin typeface="Bookman Old Style" panose="020506040505050202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551" y="1752600"/>
            <a:ext cx="8599847"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rot="20932197">
            <a:off x="1114576" y="2704378"/>
            <a:ext cx="7239000" cy="1200329"/>
          </a:xfrm>
          <a:prstGeom prst="rect">
            <a:avLst/>
          </a:prstGeom>
          <a:solidFill>
            <a:srgbClr val="FFFF00"/>
          </a:solidFill>
        </p:spPr>
        <p:txBody>
          <a:bodyPr wrap="square" rtlCol="0">
            <a:spAutoFit/>
          </a:bodyPr>
          <a:lstStyle/>
          <a:p>
            <a:pPr algn="ctr"/>
            <a:r>
              <a:rPr lang="en-US" sz="3600" dirty="0" smtClean="0">
                <a:latin typeface="Bookman Old Style" panose="02050604050505020204" pitchFamily="18" charset="0"/>
              </a:rPr>
              <a:t>This presentation will be uploaded for your convenience</a:t>
            </a:r>
            <a:endParaRPr lang="en-US" sz="3600" dirty="0">
              <a:latin typeface="Bookman Old Style" panose="02050604050505020204" pitchFamily="18" charset="0"/>
            </a:endParaRPr>
          </a:p>
        </p:txBody>
      </p:sp>
      <p:sp>
        <p:nvSpPr>
          <p:cNvPr id="2" name="Oval 1"/>
          <p:cNvSpPr/>
          <p:nvPr/>
        </p:nvSpPr>
        <p:spPr>
          <a:xfrm>
            <a:off x="457200" y="1750270"/>
            <a:ext cx="155724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579952" y="513665"/>
            <a:ext cx="4371622" cy="78173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588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2"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1896" y="152400"/>
            <a:ext cx="7772400" cy="646331"/>
          </a:xfrm>
          <a:prstGeom prst="rect">
            <a:avLst/>
          </a:prstGeom>
          <a:noFill/>
        </p:spPr>
        <p:txBody>
          <a:bodyPr wrap="square" rtlCol="0">
            <a:spAutoFit/>
          </a:bodyPr>
          <a:lstStyle/>
          <a:p>
            <a:pPr algn="ctr"/>
            <a:r>
              <a:rPr lang="en-US" sz="3600" dirty="0" smtClean="0">
                <a:latin typeface="Bookman Old Style" panose="02050604050505020204" pitchFamily="18" charset="0"/>
              </a:rPr>
              <a:t>RHTA officers and representatives</a:t>
            </a:r>
            <a:endParaRPr lang="en-US" sz="3600" dirty="0">
              <a:latin typeface="Bookman Old Style" panose="02050604050505020204" pitchFamily="18" charset="0"/>
            </a:endParaRPr>
          </a:p>
        </p:txBody>
      </p:sp>
      <p:sp>
        <p:nvSpPr>
          <p:cNvPr id="5" name="TextBox 4"/>
          <p:cNvSpPr txBox="1"/>
          <p:nvPr/>
        </p:nvSpPr>
        <p:spPr>
          <a:xfrm>
            <a:off x="5139647" y="1141483"/>
            <a:ext cx="4024745" cy="646331"/>
          </a:xfrm>
          <a:prstGeom prst="rect">
            <a:avLst/>
          </a:prstGeom>
          <a:noFill/>
        </p:spPr>
        <p:txBody>
          <a:bodyPr wrap="square" rtlCol="0">
            <a:spAutoFit/>
          </a:bodyPr>
          <a:lstStyle/>
          <a:p>
            <a:pPr algn="ctr"/>
            <a:r>
              <a:rPr lang="en-US" sz="3600" dirty="0" smtClean="0">
                <a:latin typeface="Bookman Old Style" panose="02050604050505020204" pitchFamily="18" charset="0"/>
              </a:rPr>
              <a:t>2015-2016</a:t>
            </a:r>
            <a:endParaRPr lang="en-US" sz="3600" dirty="0">
              <a:latin typeface="Bookman Old Style" panose="02050604050505020204" pitchFamily="18" charset="0"/>
            </a:endParaRPr>
          </a:p>
        </p:txBody>
      </p:sp>
      <p:sp>
        <p:nvSpPr>
          <p:cNvPr id="6" name="TextBox 5"/>
          <p:cNvSpPr txBox="1"/>
          <p:nvPr/>
        </p:nvSpPr>
        <p:spPr>
          <a:xfrm rot="20793996">
            <a:off x="39114" y="1095256"/>
            <a:ext cx="26289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RHHS</a:t>
            </a:r>
            <a:endParaRPr lang="en-US" sz="3600" dirty="0">
              <a:solidFill>
                <a:srgbClr val="FF0000"/>
              </a:solidFill>
              <a:latin typeface="Bookman Old Style" panose="02050604050505020204" pitchFamily="18" charset="0"/>
            </a:endParaRPr>
          </a:p>
        </p:txBody>
      </p:sp>
      <p:sp>
        <p:nvSpPr>
          <p:cNvPr id="7" name="TextBox 6"/>
          <p:cNvSpPr txBox="1"/>
          <p:nvPr/>
        </p:nvSpPr>
        <p:spPr>
          <a:xfrm>
            <a:off x="228600" y="2790690"/>
            <a:ext cx="2628900" cy="646331"/>
          </a:xfrm>
          <a:prstGeom prst="rect">
            <a:avLst/>
          </a:prstGeom>
          <a:noFill/>
        </p:spPr>
        <p:txBody>
          <a:bodyPr wrap="square" rtlCol="0">
            <a:spAutoFit/>
          </a:bodyPr>
          <a:lstStyle/>
          <a:p>
            <a:pPr algn="ctr"/>
            <a:r>
              <a:rPr lang="en-US" sz="3600" dirty="0" smtClean="0">
                <a:latin typeface="Bookman Old Style" panose="02050604050505020204" pitchFamily="18" charset="0"/>
              </a:rPr>
              <a:t>Secretary</a:t>
            </a:r>
            <a:endParaRPr lang="en-US" sz="3600" dirty="0">
              <a:latin typeface="Bookman Old Style" panose="02050604050505020204" pitchFamily="18" charset="0"/>
            </a:endParaRPr>
          </a:p>
        </p:txBody>
      </p:sp>
      <p:sp>
        <p:nvSpPr>
          <p:cNvPr id="8" name="TextBox 7"/>
          <p:cNvSpPr txBox="1"/>
          <p:nvPr/>
        </p:nvSpPr>
        <p:spPr>
          <a:xfrm>
            <a:off x="2857500" y="2790689"/>
            <a:ext cx="3467100" cy="646331"/>
          </a:xfrm>
          <a:prstGeom prst="rect">
            <a:avLst/>
          </a:prstGeom>
          <a:noFill/>
        </p:spPr>
        <p:txBody>
          <a:bodyPr wrap="square" rtlCol="0">
            <a:spAutoFit/>
          </a:bodyPr>
          <a:lstStyle/>
          <a:p>
            <a:pPr algn="ctr"/>
            <a:r>
              <a:rPr lang="en-US" sz="3600" dirty="0" err="1" smtClean="0">
                <a:solidFill>
                  <a:srgbClr val="FF0000"/>
                </a:solidFill>
                <a:latin typeface="Bookman Old Style" panose="02050604050505020204" pitchFamily="18" charset="0"/>
              </a:rPr>
              <a:t>Raisa</a:t>
            </a:r>
            <a:r>
              <a:rPr lang="en-US" sz="3600" dirty="0" smtClean="0">
                <a:solidFill>
                  <a:srgbClr val="FF0000"/>
                </a:solidFill>
                <a:latin typeface="Bookman Old Style" panose="02050604050505020204" pitchFamily="18" charset="0"/>
              </a:rPr>
              <a:t> </a:t>
            </a:r>
            <a:r>
              <a:rPr lang="en-US" sz="3600" dirty="0" err="1" smtClean="0">
                <a:solidFill>
                  <a:srgbClr val="FF0000"/>
                </a:solidFill>
                <a:latin typeface="Bookman Old Style" panose="02050604050505020204" pitchFamily="18" charset="0"/>
              </a:rPr>
              <a:t>Bublick</a:t>
            </a:r>
            <a:endParaRPr lang="en-US" sz="3600" dirty="0">
              <a:solidFill>
                <a:srgbClr val="FF0000"/>
              </a:solidFill>
              <a:latin typeface="Bookman Old Style" panose="02050604050505020204" pitchFamily="18" charset="0"/>
            </a:endParaRPr>
          </a:p>
        </p:txBody>
      </p:sp>
      <p:sp>
        <p:nvSpPr>
          <p:cNvPr id="10" name="TextBox 9"/>
          <p:cNvSpPr txBox="1"/>
          <p:nvPr/>
        </p:nvSpPr>
        <p:spPr>
          <a:xfrm>
            <a:off x="228600" y="3507937"/>
            <a:ext cx="2628900" cy="646331"/>
          </a:xfrm>
          <a:prstGeom prst="rect">
            <a:avLst/>
          </a:prstGeom>
          <a:noFill/>
        </p:spPr>
        <p:txBody>
          <a:bodyPr wrap="square" rtlCol="0">
            <a:spAutoFit/>
          </a:bodyPr>
          <a:lstStyle/>
          <a:p>
            <a:pPr algn="ctr"/>
            <a:r>
              <a:rPr lang="en-US" sz="3600" dirty="0" smtClean="0">
                <a:latin typeface="Bookman Old Style" panose="02050604050505020204" pitchFamily="18" charset="0"/>
              </a:rPr>
              <a:t>Treasurer</a:t>
            </a:r>
            <a:endParaRPr lang="en-US" sz="3600" dirty="0">
              <a:latin typeface="Bookman Old Style" panose="02050604050505020204" pitchFamily="18" charset="0"/>
            </a:endParaRPr>
          </a:p>
        </p:txBody>
      </p:sp>
      <p:sp>
        <p:nvSpPr>
          <p:cNvPr id="11" name="TextBox 10"/>
          <p:cNvSpPr txBox="1"/>
          <p:nvPr/>
        </p:nvSpPr>
        <p:spPr>
          <a:xfrm>
            <a:off x="2857500" y="3507936"/>
            <a:ext cx="3467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Eileen Noonan</a:t>
            </a:r>
            <a:endParaRPr lang="en-US" sz="3600" dirty="0">
              <a:solidFill>
                <a:srgbClr val="FF0000"/>
              </a:solidFill>
              <a:latin typeface="Bookman Old Style" panose="02050604050505020204" pitchFamily="18" charset="0"/>
            </a:endParaRPr>
          </a:p>
        </p:txBody>
      </p:sp>
      <p:sp>
        <p:nvSpPr>
          <p:cNvPr id="12" name="TextBox 11"/>
          <p:cNvSpPr txBox="1"/>
          <p:nvPr/>
        </p:nvSpPr>
        <p:spPr>
          <a:xfrm>
            <a:off x="228600" y="4269937"/>
            <a:ext cx="2628900" cy="646331"/>
          </a:xfrm>
          <a:prstGeom prst="rect">
            <a:avLst/>
          </a:prstGeom>
          <a:noFill/>
        </p:spPr>
        <p:txBody>
          <a:bodyPr wrap="square" rtlCol="0">
            <a:spAutoFit/>
          </a:bodyPr>
          <a:lstStyle/>
          <a:p>
            <a:pPr algn="ctr"/>
            <a:r>
              <a:rPr lang="en-US" sz="3600" dirty="0" smtClean="0">
                <a:latin typeface="Bookman Old Style" panose="02050604050505020204" pitchFamily="18" charset="0"/>
              </a:rPr>
              <a:t>Grievance</a:t>
            </a:r>
            <a:endParaRPr lang="en-US" sz="3600" dirty="0">
              <a:latin typeface="Bookman Old Style" panose="02050604050505020204" pitchFamily="18" charset="0"/>
            </a:endParaRPr>
          </a:p>
        </p:txBody>
      </p:sp>
      <p:sp>
        <p:nvSpPr>
          <p:cNvPr id="13" name="TextBox 12"/>
          <p:cNvSpPr txBox="1"/>
          <p:nvPr/>
        </p:nvSpPr>
        <p:spPr>
          <a:xfrm>
            <a:off x="2590800" y="4269936"/>
            <a:ext cx="3467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John </a:t>
            </a:r>
            <a:r>
              <a:rPr lang="en-US" sz="3600" dirty="0" err="1" smtClean="0">
                <a:solidFill>
                  <a:srgbClr val="FF0000"/>
                </a:solidFill>
                <a:latin typeface="Bookman Old Style" panose="02050604050505020204" pitchFamily="18" charset="0"/>
              </a:rPr>
              <a:t>Cogoli</a:t>
            </a:r>
            <a:endParaRPr lang="en-US" sz="3600" dirty="0">
              <a:solidFill>
                <a:srgbClr val="FF0000"/>
              </a:solidFill>
              <a:latin typeface="Bookman Old Style" panose="02050604050505020204" pitchFamily="18" charset="0"/>
            </a:endParaRPr>
          </a:p>
        </p:txBody>
      </p:sp>
      <p:sp>
        <p:nvSpPr>
          <p:cNvPr id="14" name="TextBox 13"/>
          <p:cNvSpPr txBox="1"/>
          <p:nvPr/>
        </p:nvSpPr>
        <p:spPr>
          <a:xfrm>
            <a:off x="228600" y="5068669"/>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15" name="TextBox 14"/>
          <p:cNvSpPr txBox="1"/>
          <p:nvPr/>
        </p:nvSpPr>
        <p:spPr>
          <a:xfrm>
            <a:off x="3086100" y="5068668"/>
            <a:ext cx="3467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1. ??   2. ??</a:t>
            </a:r>
            <a:endParaRPr lang="en-US" sz="3600" dirty="0">
              <a:solidFill>
                <a:srgbClr val="FF0000"/>
              </a:solidFill>
              <a:latin typeface="Bookman Old Style" panose="02050604050505020204" pitchFamily="18" charset="0"/>
            </a:endParaRPr>
          </a:p>
        </p:txBody>
      </p:sp>
      <p:sp>
        <p:nvSpPr>
          <p:cNvPr id="2" name="Rectangle 1"/>
          <p:cNvSpPr/>
          <p:nvPr/>
        </p:nvSpPr>
        <p:spPr>
          <a:xfrm>
            <a:off x="228600" y="2667000"/>
            <a:ext cx="6324600" cy="3276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800323"/>
            <a:ext cx="2711804" cy="1804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762000"/>
            <a:ext cx="2634095" cy="1975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966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P spid="12" grpId="0"/>
      <p:bldP spid="13" grpId="0"/>
      <p:bldP spid="14" grpId="0"/>
      <p:bldP spid="15"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381099" y="787772"/>
            <a:ext cx="2628900" cy="830997"/>
          </a:xfrm>
          <a:prstGeom prst="rect">
            <a:avLst/>
          </a:prstGeom>
          <a:noFill/>
        </p:spPr>
        <p:txBody>
          <a:bodyPr wrap="square" rtlCol="0">
            <a:spAutoFit/>
          </a:bodyPr>
          <a:lstStyle/>
          <a:p>
            <a:pPr algn="ctr"/>
            <a:r>
              <a:rPr lang="en-US" sz="4800" dirty="0" smtClean="0">
                <a:solidFill>
                  <a:srgbClr val="FF0000"/>
                </a:solidFill>
                <a:latin typeface="Bookman Old Style" panose="02050604050505020204" pitchFamily="18" charset="0"/>
              </a:rPr>
              <a:t>GMS</a:t>
            </a:r>
            <a:endParaRPr lang="en-US" sz="4800" dirty="0">
              <a:solidFill>
                <a:srgbClr val="FF0000"/>
              </a:solidFill>
              <a:latin typeface="Bookman Old Style" panose="02050604050505020204" pitchFamily="18" charset="0"/>
            </a:endParaRPr>
          </a:p>
        </p:txBody>
      </p:sp>
      <p:sp>
        <p:nvSpPr>
          <p:cNvPr id="7" name="TextBox 6"/>
          <p:cNvSpPr txBox="1"/>
          <p:nvPr/>
        </p:nvSpPr>
        <p:spPr>
          <a:xfrm>
            <a:off x="19122" y="3530025"/>
            <a:ext cx="6000678" cy="584775"/>
          </a:xfrm>
          <a:prstGeom prst="rect">
            <a:avLst/>
          </a:prstGeom>
          <a:noFill/>
        </p:spPr>
        <p:txBody>
          <a:bodyPr wrap="square" rtlCol="0">
            <a:spAutoFit/>
          </a:bodyPr>
          <a:lstStyle/>
          <a:p>
            <a:pPr algn="ctr"/>
            <a:r>
              <a:rPr lang="en-US" sz="3200" dirty="0" smtClean="0">
                <a:latin typeface="Bookman Old Style" panose="02050604050505020204" pitchFamily="18" charset="0"/>
              </a:rPr>
              <a:t>Building Rep </a:t>
            </a:r>
            <a:r>
              <a:rPr lang="en-US" sz="2800" dirty="0" smtClean="0">
                <a:latin typeface="Bookman Old Style" panose="02050604050505020204" pitchFamily="18" charset="0"/>
              </a:rPr>
              <a:t>&amp; Web Master</a:t>
            </a:r>
            <a:endParaRPr lang="en-US" sz="2800" dirty="0">
              <a:latin typeface="Bookman Old Style" panose="02050604050505020204" pitchFamily="18" charset="0"/>
            </a:endParaRPr>
          </a:p>
        </p:txBody>
      </p:sp>
      <p:sp>
        <p:nvSpPr>
          <p:cNvPr id="8" name="TextBox 7"/>
          <p:cNvSpPr txBox="1"/>
          <p:nvPr/>
        </p:nvSpPr>
        <p:spPr>
          <a:xfrm>
            <a:off x="5334000" y="3530025"/>
            <a:ext cx="3467100" cy="584775"/>
          </a:xfrm>
          <a:prstGeom prst="rect">
            <a:avLst/>
          </a:prstGeom>
          <a:noFill/>
        </p:spPr>
        <p:txBody>
          <a:bodyPr wrap="square" rtlCol="0">
            <a:spAutoFit/>
          </a:bodyPr>
          <a:lstStyle/>
          <a:p>
            <a:pPr algn="ctr"/>
            <a:r>
              <a:rPr lang="en-US" sz="3200" dirty="0" smtClean="0">
                <a:solidFill>
                  <a:srgbClr val="FF0000"/>
                </a:solidFill>
                <a:latin typeface="Bookman Old Style" panose="02050604050505020204" pitchFamily="18" charset="0"/>
              </a:rPr>
              <a:t>Laura </a:t>
            </a:r>
            <a:r>
              <a:rPr lang="en-US" sz="3200" dirty="0" err="1" smtClean="0">
                <a:solidFill>
                  <a:srgbClr val="FF0000"/>
                </a:solidFill>
                <a:latin typeface="Bookman Old Style" panose="02050604050505020204" pitchFamily="18" charset="0"/>
              </a:rPr>
              <a:t>Litke</a:t>
            </a:r>
            <a:endParaRPr lang="en-US" sz="3200" dirty="0">
              <a:solidFill>
                <a:srgbClr val="FF0000"/>
              </a:solidFill>
              <a:latin typeface="Bookman Old Style" panose="02050604050505020204" pitchFamily="18" charset="0"/>
            </a:endParaRPr>
          </a:p>
        </p:txBody>
      </p:sp>
      <p:sp>
        <p:nvSpPr>
          <p:cNvPr id="11" name="TextBox 10"/>
          <p:cNvSpPr txBox="1"/>
          <p:nvPr/>
        </p:nvSpPr>
        <p:spPr>
          <a:xfrm>
            <a:off x="5638800" y="2930979"/>
            <a:ext cx="3467100" cy="584775"/>
          </a:xfrm>
          <a:prstGeom prst="rect">
            <a:avLst/>
          </a:prstGeom>
          <a:noFill/>
        </p:spPr>
        <p:txBody>
          <a:bodyPr wrap="square" rtlCol="0">
            <a:spAutoFit/>
          </a:bodyPr>
          <a:lstStyle/>
          <a:p>
            <a:pPr algn="ctr"/>
            <a:r>
              <a:rPr lang="en-US" sz="3200" dirty="0" smtClean="0">
                <a:solidFill>
                  <a:srgbClr val="FF0000"/>
                </a:solidFill>
                <a:latin typeface="Bookman Old Style" panose="02050604050505020204" pitchFamily="18" charset="0"/>
              </a:rPr>
              <a:t>Karla Harding</a:t>
            </a:r>
            <a:endParaRPr lang="en-US" sz="3200" dirty="0">
              <a:solidFill>
                <a:srgbClr val="FF0000"/>
              </a:solidFill>
              <a:latin typeface="Bookman Old Style" panose="02050604050505020204" pitchFamily="18" charset="0"/>
            </a:endParaRPr>
          </a:p>
        </p:txBody>
      </p:sp>
      <p:sp>
        <p:nvSpPr>
          <p:cNvPr id="14" name="TextBox 13"/>
          <p:cNvSpPr txBox="1"/>
          <p:nvPr/>
        </p:nvSpPr>
        <p:spPr>
          <a:xfrm>
            <a:off x="1304961" y="2895600"/>
            <a:ext cx="3276600" cy="584775"/>
          </a:xfrm>
          <a:prstGeom prst="rect">
            <a:avLst/>
          </a:prstGeom>
          <a:noFill/>
        </p:spPr>
        <p:txBody>
          <a:bodyPr wrap="square" rtlCol="0">
            <a:spAutoFit/>
          </a:bodyPr>
          <a:lstStyle/>
          <a:p>
            <a:pPr algn="ctr"/>
            <a:r>
              <a:rPr lang="en-US" sz="3200" dirty="0" smtClean="0">
                <a:latin typeface="Bookman Old Style" panose="02050604050505020204" pitchFamily="18" charset="0"/>
              </a:rPr>
              <a:t>Building Rep</a:t>
            </a:r>
            <a:endParaRPr lang="en-US" sz="3200" dirty="0">
              <a:latin typeface="Bookman Old Style" panose="02050604050505020204" pitchFamily="18"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419600"/>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848" y="4495799"/>
            <a:ext cx="2134942" cy="2251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28600" y="2667000"/>
            <a:ext cx="8572500" cy="16210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52400"/>
            <a:ext cx="3543628" cy="2660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239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053"/>
                                        </p:tgtEl>
                                        <p:attrNameLst>
                                          <p:attrName>style.visibility</p:attrName>
                                        </p:attrNameLst>
                                      </p:cBhvr>
                                      <p:to>
                                        <p:strVal val="visible"/>
                                      </p:to>
                                    </p:set>
                                    <p:anim calcmode="lin" valueType="num">
                                      <p:cBhvr>
                                        <p:cTn id="12" dur="500" fill="hold"/>
                                        <p:tgtEl>
                                          <p:spTgt spid="2053"/>
                                        </p:tgtEl>
                                        <p:attrNameLst>
                                          <p:attrName>ppt_w</p:attrName>
                                        </p:attrNameLst>
                                      </p:cBhvr>
                                      <p:tavLst>
                                        <p:tav tm="0">
                                          <p:val>
                                            <p:fltVal val="0"/>
                                          </p:val>
                                        </p:tav>
                                        <p:tav tm="100000">
                                          <p:val>
                                            <p:strVal val="#ppt_w"/>
                                          </p:val>
                                        </p:tav>
                                      </p:tavLst>
                                    </p:anim>
                                    <p:anim calcmode="lin" valueType="num">
                                      <p:cBhvr>
                                        <p:cTn id="13" dur="500" fill="hold"/>
                                        <p:tgtEl>
                                          <p:spTgt spid="2053"/>
                                        </p:tgtEl>
                                        <p:attrNameLst>
                                          <p:attrName>ppt_h</p:attrName>
                                        </p:attrNameLst>
                                      </p:cBhvr>
                                      <p:tavLst>
                                        <p:tav tm="0">
                                          <p:val>
                                            <p:fltVal val="0"/>
                                          </p:val>
                                        </p:tav>
                                        <p:tav tm="100000">
                                          <p:val>
                                            <p:strVal val="#ppt_h"/>
                                          </p:val>
                                        </p:tav>
                                      </p:tavLst>
                                    </p:anim>
                                    <p:animEffect transition="in" filter="fade">
                                      <p:cBhvr>
                                        <p:cTn id="14" dur="500"/>
                                        <p:tgtEl>
                                          <p:spTgt spid="2053"/>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51"/>
                                        </p:tgtEl>
                                        <p:attrNameLst>
                                          <p:attrName>style.visibility</p:attrName>
                                        </p:attrNameLst>
                                      </p:cBhvr>
                                      <p:to>
                                        <p:strVal val="visible"/>
                                      </p:to>
                                    </p:set>
                                    <p:anim calcmode="lin" valueType="num">
                                      <p:cBhvr>
                                        <p:cTn id="22" dur="500" fill="hold"/>
                                        <p:tgtEl>
                                          <p:spTgt spid="2051"/>
                                        </p:tgtEl>
                                        <p:attrNameLst>
                                          <p:attrName>ppt_w</p:attrName>
                                        </p:attrNameLst>
                                      </p:cBhvr>
                                      <p:tavLst>
                                        <p:tav tm="0">
                                          <p:val>
                                            <p:fltVal val="0"/>
                                          </p:val>
                                        </p:tav>
                                        <p:tav tm="100000">
                                          <p:val>
                                            <p:strVal val="#ppt_w"/>
                                          </p:val>
                                        </p:tav>
                                      </p:tavLst>
                                    </p:anim>
                                    <p:anim calcmode="lin" valueType="num">
                                      <p:cBhvr>
                                        <p:cTn id="23" dur="500" fill="hold"/>
                                        <p:tgtEl>
                                          <p:spTgt spid="2051"/>
                                        </p:tgtEl>
                                        <p:attrNameLst>
                                          <p:attrName>ppt_h</p:attrName>
                                        </p:attrNameLst>
                                      </p:cBhvr>
                                      <p:tavLst>
                                        <p:tav tm="0">
                                          <p:val>
                                            <p:fltVal val="0"/>
                                          </p:val>
                                        </p:tav>
                                        <p:tav tm="100000">
                                          <p:val>
                                            <p:strVal val="#ppt_h"/>
                                          </p:val>
                                        </p:tav>
                                      </p:tavLst>
                                    </p:anim>
                                    <p:animEffect transition="in" filter="fade">
                                      <p:cBhvr>
                                        <p:cTn id="24" dur="500"/>
                                        <p:tgtEl>
                                          <p:spTgt spid="205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P spid="14"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484464" y="669946"/>
            <a:ext cx="2628900"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STEVENS SCHOOL</a:t>
            </a:r>
            <a:endParaRPr lang="en-US" sz="3600" dirty="0">
              <a:solidFill>
                <a:srgbClr val="FF0000"/>
              </a:solidFill>
              <a:latin typeface="Bookman Old Style" panose="02050604050505020204" pitchFamily="18" charset="0"/>
            </a:endParaRPr>
          </a:p>
        </p:txBody>
      </p:sp>
      <p:sp>
        <p:nvSpPr>
          <p:cNvPr id="14" name="TextBox 13"/>
          <p:cNvSpPr txBox="1"/>
          <p:nvPr/>
        </p:nvSpPr>
        <p:spPr>
          <a:xfrm>
            <a:off x="609600" y="2895601"/>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15" name="TextBox 14"/>
          <p:cNvSpPr txBox="1"/>
          <p:nvPr/>
        </p:nvSpPr>
        <p:spPr>
          <a:xfrm>
            <a:off x="3695700" y="2895600"/>
            <a:ext cx="46863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Nancy Forte-</a:t>
            </a:r>
            <a:r>
              <a:rPr lang="en-US" sz="3600" dirty="0" err="1" smtClean="0">
                <a:solidFill>
                  <a:srgbClr val="FF0000"/>
                </a:solidFill>
                <a:latin typeface="Bookman Old Style" panose="02050604050505020204" pitchFamily="18" charset="0"/>
              </a:rPr>
              <a:t>Dugay</a:t>
            </a:r>
            <a:endParaRPr lang="en-US" sz="3600" dirty="0">
              <a:solidFill>
                <a:srgbClr val="FF0000"/>
              </a:solidFill>
              <a:latin typeface="Bookman Old Style" panose="02050604050505020204"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1" y="4495800"/>
            <a:ext cx="2134096" cy="213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7670" y="4495800"/>
            <a:ext cx="3820659" cy="2149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609600" y="3620869"/>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19" name="TextBox 18"/>
          <p:cNvSpPr txBox="1"/>
          <p:nvPr/>
        </p:nvSpPr>
        <p:spPr>
          <a:xfrm>
            <a:off x="3771900" y="3620868"/>
            <a:ext cx="3467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Heidi </a:t>
            </a:r>
            <a:r>
              <a:rPr lang="en-US" sz="3600" dirty="0" err="1" smtClean="0">
                <a:solidFill>
                  <a:srgbClr val="FF0000"/>
                </a:solidFill>
                <a:latin typeface="Bookman Old Style" panose="02050604050505020204" pitchFamily="18" charset="0"/>
              </a:rPr>
              <a:t>Kokoska</a:t>
            </a:r>
            <a:endParaRPr lang="en-US" sz="3600" dirty="0">
              <a:solidFill>
                <a:srgbClr val="FF0000"/>
              </a:solidFill>
              <a:latin typeface="Bookman Old Style" panose="02050604050505020204" pitchFamily="18" charset="0"/>
            </a:endParaRPr>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68810"/>
            <a:ext cx="4267200" cy="1978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28600" y="2722308"/>
            <a:ext cx="8572500" cy="16210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478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8" grpId="0"/>
      <p:bldP spid="19" grpId="0"/>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427767" y="692985"/>
            <a:ext cx="2827233"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WEST HILL SCHOOL</a:t>
            </a:r>
            <a:endParaRPr lang="en-US" sz="3600" dirty="0">
              <a:solidFill>
                <a:srgbClr val="FF0000"/>
              </a:solidFill>
              <a:latin typeface="Bookman Old Style" panose="02050604050505020204" pitchFamily="18" charset="0"/>
            </a:endParaRPr>
          </a:p>
        </p:txBody>
      </p:sp>
      <p:sp>
        <p:nvSpPr>
          <p:cNvPr id="14" name="TextBox 13"/>
          <p:cNvSpPr txBox="1"/>
          <p:nvPr/>
        </p:nvSpPr>
        <p:spPr>
          <a:xfrm>
            <a:off x="303189" y="3048001"/>
            <a:ext cx="3506811" cy="523220"/>
          </a:xfrm>
          <a:prstGeom prst="rect">
            <a:avLst/>
          </a:prstGeom>
          <a:noFill/>
        </p:spPr>
        <p:txBody>
          <a:bodyPr wrap="square" rtlCol="0">
            <a:spAutoFit/>
          </a:bodyPr>
          <a:lstStyle/>
          <a:p>
            <a:pPr algn="ctr"/>
            <a:r>
              <a:rPr lang="en-US" sz="2800" dirty="0" smtClean="0">
                <a:latin typeface="Bookman Old Style" panose="02050604050505020204" pitchFamily="18" charset="0"/>
              </a:rPr>
              <a:t>Vice President</a:t>
            </a:r>
            <a:endParaRPr lang="en-US" sz="2800" dirty="0">
              <a:latin typeface="Bookman Old Style" panose="02050604050505020204" pitchFamily="18" charset="0"/>
            </a:endParaRPr>
          </a:p>
        </p:txBody>
      </p:sp>
      <p:sp>
        <p:nvSpPr>
          <p:cNvPr id="15" name="TextBox 14"/>
          <p:cNvSpPr txBox="1"/>
          <p:nvPr/>
        </p:nvSpPr>
        <p:spPr>
          <a:xfrm>
            <a:off x="3619500" y="3048000"/>
            <a:ext cx="4686300" cy="523220"/>
          </a:xfrm>
          <a:prstGeom prst="rect">
            <a:avLst/>
          </a:prstGeom>
          <a:noFill/>
        </p:spPr>
        <p:txBody>
          <a:bodyPr wrap="square" rtlCol="0">
            <a:spAutoFit/>
          </a:bodyPr>
          <a:lstStyle/>
          <a:p>
            <a:pPr algn="ctr"/>
            <a:r>
              <a:rPr lang="en-US" sz="2800" dirty="0" smtClean="0">
                <a:solidFill>
                  <a:srgbClr val="FF0000"/>
                </a:solidFill>
                <a:latin typeface="Bookman Old Style" panose="02050604050505020204" pitchFamily="18" charset="0"/>
              </a:rPr>
              <a:t>Kirsten </a:t>
            </a:r>
            <a:r>
              <a:rPr lang="en-US" sz="2800" dirty="0" err="1" smtClean="0">
                <a:solidFill>
                  <a:srgbClr val="FF0000"/>
                </a:solidFill>
                <a:latin typeface="Bookman Old Style" panose="02050604050505020204" pitchFamily="18" charset="0"/>
              </a:rPr>
              <a:t>Hassett</a:t>
            </a:r>
            <a:endParaRPr lang="en-US" sz="2800" dirty="0">
              <a:solidFill>
                <a:srgbClr val="FF0000"/>
              </a:solidFill>
              <a:latin typeface="Bookman Old Style" panose="02050604050505020204" pitchFamily="18" charset="0"/>
            </a:endParaRPr>
          </a:p>
        </p:txBody>
      </p:sp>
      <p:sp>
        <p:nvSpPr>
          <p:cNvPr id="18" name="TextBox 17"/>
          <p:cNvSpPr txBox="1"/>
          <p:nvPr/>
        </p:nvSpPr>
        <p:spPr>
          <a:xfrm>
            <a:off x="152400" y="3694093"/>
            <a:ext cx="4267201" cy="954107"/>
          </a:xfrm>
          <a:prstGeom prst="rect">
            <a:avLst/>
          </a:prstGeom>
          <a:noFill/>
        </p:spPr>
        <p:txBody>
          <a:bodyPr wrap="square" rtlCol="0">
            <a:spAutoFit/>
          </a:bodyPr>
          <a:lstStyle/>
          <a:p>
            <a:pPr algn="ctr"/>
            <a:r>
              <a:rPr lang="en-US" sz="2800" dirty="0" smtClean="0">
                <a:latin typeface="Bookman Old Style" panose="02050604050505020204" pitchFamily="18" charset="0"/>
              </a:rPr>
              <a:t>Membership Co-Chairs &amp; Building Reps</a:t>
            </a:r>
            <a:endParaRPr lang="en-US" sz="2800" dirty="0">
              <a:latin typeface="Bookman Old Style" panose="02050604050505020204" pitchFamily="18" charset="0"/>
            </a:endParaRPr>
          </a:p>
        </p:txBody>
      </p:sp>
      <p:sp>
        <p:nvSpPr>
          <p:cNvPr id="19" name="TextBox 18"/>
          <p:cNvSpPr txBox="1"/>
          <p:nvPr/>
        </p:nvSpPr>
        <p:spPr>
          <a:xfrm>
            <a:off x="3810000" y="3743980"/>
            <a:ext cx="4381500" cy="523220"/>
          </a:xfrm>
          <a:prstGeom prst="rect">
            <a:avLst/>
          </a:prstGeom>
          <a:noFill/>
        </p:spPr>
        <p:txBody>
          <a:bodyPr wrap="square" rtlCol="0">
            <a:spAutoFit/>
          </a:bodyPr>
          <a:lstStyle/>
          <a:p>
            <a:pPr algn="ctr"/>
            <a:r>
              <a:rPr lang="en-US" sz="2800" dirty="0" smtClean="0">
                <a:solidFill>
                  <a:srgbClr val="FF0000"/>
                </a:solidFill>
                <a:latin typeface="Bookman Old Style" panose="02050604050505020204" pitchFamily="18" charset="0"/>
              </a:rPr>
              <a:t>Kirsten </a:t>
            </a:r>
            <a:r>
              <a:rPr lang="en-US" sz="2800" dirty="0" err="1" smtClean="0">
                <a:solidFill>
                  <a:srgbClr val="FF0000"/>
                </a:solidFill>
                <a:latin typeface="Bookman Old Style" panose="02050604050505020204" pitchFamily="18" charset="0"/>
              </a:rPr>
              <a:t>Hassett</a:t>
            </a:r>
            <a:endParaRPr lang="en-US" sz="2800" dirty="0">
              <a:solidFill>
                <a:srgbClr val="FF0000"/>
              </a:solidFill>
              <a:latin typeface="Bookman Old Style" panose="02050604050505020204" pitchFamily="18" charset="0"/>
            </a:endParaRPr>
          </a:p>
        </p:txBody>
      </p:sp>
      <p:sp>
        <p:nvSpPr>
          <p:cNvPr id="12" name="TextBox 11"/>
          <p:cNvSpPr txBox="1"/>
          <p:nvPr/>
        </p:nvSpPr>
        <p:spPr>
          <a:xfrm>
            <a:off x="3848100" y="4191000"/>
            <a:ext cx="4381500" cy="523220"/>
          </a:xfrm>
          <a:prstGeom prst="rect">
            <a:avLst/>
          </a:prstGeom>
          <a:noFill/>
        </p:spPr>
        <p:txBody>
          <a:bodyPr wrap="square" rtlCol="0">
            <a:spAutoFit/>
          </a:bodyPr>
          <a:lstStyle/>
          <a:p>
            <a:pPr algn="ctr"/>
            <a:r>
              <a:rPr lang="en-US" sz="2800" dirty="0" smtClean="0">
                <a:solidFill>
                  <a:srgbClr val="FF0000"/>
                </a:solidFill>
                <a:latin typeface="Bookman Old Style" panose="02050604050505020204" pitchFamily="18" charset="0"/>
              </a:rPr>
              <a:t>Sarah Sherman</a:t>
            </a:r>
            <a:endParaRPr lang="en-US" sz="2800" dirty="0">
              <a:solidFill>
                <a:srgbClr val="FF0000"/>
              </a:solidFill>
              <a:latin typeface="Bookman Old Style" panose="020506040505050202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693" y="533400"/>
            <a:ext cx="512978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7572" y="4747490"/>
            <a:ext cx="3237028" cy="1976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38100" y="3027108"/>
            <a:ext cx="8572500" cy="16210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717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randombar(horizontal)">
                                      <p:cBhvr>
                                        <p:cTn id="10" dur="500"/>
                                        <p:tgtEl>
                                          <p:spTgt spid="4098"/>
                                        </p:tgtEl>
                                      </p:cBhvr>
                                    </p:animEffect>
                                  </p:childTnLst>
                                </p:cTn>
                              </p:par>
                              <p:par>
                                <p:cTn id="11" presetID="14" presetClass="entr" presetSubtype="10" fill="hold" nodeType="withEffect">
                                  <p:stCondLst>
                                    <p:cond delay="0"/>
                                  </p:stCondLst>
                                  <p:childTnLst>
                                    <p:set>
                                      <p:cBhvr>
                                        <p:cTn id="12" dur="1" fill="hold">
                                          <p:stCondLst>
                                            <p:cond delay="0"/>
                                          </p:stCondLst>
                                        </p:cTn>
                                        <p:tgtEl>
                                          <p:spTgt spid="4099"/>
                                        </p:tgtEl>
                                        <p:attrNameLst>
                                          <p:attrName>style.visibility</p:attrName>
                                        </p:attrNameLst>
                                      </p:cBhvr>
                                      <p:to>
                                        <p:strVal val="visible"/>
                                      </p:to>
                                    </p:set>
                                    <p:animEffect transition="in" filter="randombar(horizontal)">
                                      <p:cBhvr>
                                        <p:cTn id="13" dur="500"/>
                                        <p:tgtEl>
                                          <p:spTgt spid="409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8" grpId="0"/>
      <p:bldP spid="19" grpId="0"/>
      <p:bldP spid="12"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1785990"/>
            <a:ext cx="6858000" cy="646331"/>
          </a:xfrm>
          <a:prstGeom prst="rect">
            <a:avLst/>
          </a:prstGeom>
          <a:noFill/>
        </p:spPr>
        <p:txBody>
          <a:bodyPr wrap="square" rtlCol="0">
            <a:spAutoFit/>
          </a:bodyPr>
          <a:lstStyle/>
          <a:p>
            <a:pPr marL="571500" indent="-571500">
              <a:buFont typeface="Arial" panose="020B0604020202020204" pitchFamily="34" charset="0"/>
              <a:buChar char="•"/>
            </a:pPr>
            <a:r>
              <a:rPr lang="en-US" sz="3600" dirty="0" smtClean="0">
                <a:latin typeface="Bookman Old Style" panose="02050604050505020204" pitchFamily="18" charset="0"/>
              </a:rPr>
              <a:t>Every Child Achieves Act</a:t>
            </a:r>
            <a:endParaRPr lang="en-US" sz="3600" dirty="0">
              <a:latin typeface="Bookman Old Style" panose="02050604050505020204" pitchFamily="18" charset="0"/>
            </a:endParaRPr>
          </a:p>
        </p:txBody>
      </p:sp>
      <p:sp>
        <p:nvSpPr>
          <p:cNvPr id="5" name="TextBox 4"/>
          <p:cNvSpPr txBox="1"/>
          <p:nvPr/>
        </p:nvSpPr>
        <p:spPr>
          <a:xfrm>
            <a:off x="533400" y="2584721"/>
            <a:ext cx="7239000" cy="646331"/>
          </a:xfrm>
          <a:prstGeom prst="rect">
            <a:avLst/>
          </a:prstGeom>
          <a:noFill/>
        </p:spPr>
        <p:txBody>
          <a:bodyPr wrap="square" rtlCol="0">
            <a:spAutoFit/>
          </a:bodyPr>
          <a:lstStyle/>
          <a:p>
            <a:pPr marL="571500" indent="-571500">
              <a:buFont typeface="Arial" panose="020B0604020202020204" pitchFamily="34" charset="0"/>
              <a:buChar char="•"/>
            </a:pPr>
            <a:r>
              <a:rPr lang="en-US" sz="3600" dirty="0" smtClean="0">
                <a:latin typeface="Bookman Old Style" panose="02050604050505020204" pitchFamily="18" charset="0"/>
              </a:rPr>
              <a:t>Social Security Fairness Act</a:t>
            </a:r>
            <a:endParaRPr lang="en-US" sz="3600" dirty="0">
              <a:latin typeface="Bookman Old Style" panose="02050604050505020204" pitchFamily="18" charset="0"/>
            </a:endParaRPr>
          </a:p>
        </p:txBody>
      </p:sp>
      <p:sp>
        <p:nvSpPr>
          <p:cNvPr id="8" name="TextBox 7"/>
          <p:cNvSpPr txBox="1"/>
          <p:nvPr/>
        </p:nvSpPr>
        <p:spPr>
          <a:xfrm>
            <a:off x="533400" y="3392269"/>
            <a:ext cx="4572000" cy="646331"/>
          </a:xfrm>
          <a:prstGeom prst="rect">
            <a:avLst/>
          </a:prstGeom>
          <a:noFill/>
        </p:spPr>
        <p:txBody>
          <a:bodyPr wrap="square" rtlCol="0">
            <a:spAutoFit/>
          </a:bodyPr>
          <a:lstStyle/>
          <a:p>
            <a:pPr marL="571500" indent="-571500">
              <a:buFont typeface="Arial" panose="020B0604020202020204" pitchFamily="34" charset="0"/>
              <a:buChar char="•"/>
            </a:pPr>
            <a:r>
              <a:rPr lang="en-US" sz="3600" dirty="0" smtClean="0">
                <a:latin typeface="Bookman Old Style" panose="02050604050505020204" pitchFamily="18" charset="0"/>
              </a:rPr>
              <a:t>Senate Bill 1095</a:t>
            </a:r>
            <a:endParaRPr lang="en-US" sz="3600" dirty="0">
              <a:latin typeface="Bookman Old Style" panose="02050604050505020204" pitchFamily="18" charset="0"/>
            </a:endParaRPr>
          </a:p>
        </p:txBody>
      </p:sp>
      <p:sp>
        <p:nvSpPr>
          <p:cNvPr id="9" name="TextBox 8"/>
          <p:cNvSpPr txBox="1"/>
          <p:nvPr/>
        </p:nvSpPr>
        <p:spPr>
          <a:xfrm>
            <a:off x="533400" y="4230469"/>
            <a:ext cx="6553200" cy="646331"/>
          </a:xfrm>
          <a:prstGeom prst="rect">
            <a:avLst/>
          </a:prstGeom>
          <a:noFill/>
        </p:spPr>
        <p:txBody>
          <a:bodyPr wrap="square" rtlCol="0">
            <a:spAutoFit/>
          </a:bodyPr>
          <a:lstStyle/>
          <a:p>
            <a:pPr marL="571500" indent="-571500">
              <a:buFont typeface="Arial" panose="020B0604020202020204" pitchFamily="34" charset="0"/>
              <a:buChar char="•"/>
            </a:pPr>
            <a:r>
              <a:rPr lang="en-US" sz="3600" dirty="0" smtClean="0">
                <a:latin typeface="Bookman Old Style" panose="02050604050505020204" pitchFamily="18" charset="0"/>
              </a:rPr>
              <a:t>Senate Bill 1096</a:t>
            </a:r>
            <a:endParaRPr lang="en-US" sz="3600" dirty="0">
              <a:latin typeface="Bookman Old Style" panose="02050604050505020204" pitchFamily="18" charset="0"/>
            </a:endParaRPr>
          </a:p>
        </p:txBody>
      </p:sp>
      <p:sp>
        <p:nvSpPr>
          <p:cNvPr id="10" name="TextBox 9"/>
          <p:cNvSpPr txBox="1"/>
          <p:nvPr/>
        </p:nvSpPr>
        <p:spPr>
          <a:xfrm>
            <a:off x="1295400" y="609600"/>
            <a:ext cx="6201633" cy="830997"/>
          </a:xfrm>
          <a:prstGeom prst="rect">
            <a:avLst/>
          </a:prstGeom>
          <a:noFill/>
        </p:spPr>
        <p:txBody>
          <a:bodyPr wrap="square" rtlCol="0">
            <a:spAutoFit/>
          </a:bodyPr>
          <a:lstStyle/>
          <a:p>
            <a:pPr algn="ctr"/>
            <a:r>
              <a:rPr lang="en-US" sz="4800" b="1" dirty="0" smtClean="0">
                <a:solidFill>
                  <a:srgbClr val="FF0000"/>
                </a:solidFill>
                <a:latin typeface="Bookman Old Style" panose="02050604050505020204" pitchFamily="18" charset="0"/>
              </a:rPr>
              <a:t>CURRENT EVENTS</a:t>
            </a:r>
            <a:endParaRPr lang="en-US" sz="4800" b="1"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37878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68887" y="202258"/>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CERTIFICATION</a:t>
            </a:r>
            <a:endParaRPr lang="en-US" sz="3600" dirty="0">
              <a:solidFill>
                <a:srgbClr val="FF0000"/>
              </a:solidFill>
              <a:latin typeface="Bookman Old Style" panose="02050604050505020204" pitchFamily="18" charset="0"/>
            </a:endParaRPr>
          </a:p>
        </p:txBody>
      </p:sp>
      <p:sp>
        <p:nvSpPr>
          <p:cNvPr id="7" name="TextBox 6"/>
          <p:cNvSpPr txBox="1"/>
          <p:nvPr/>
        </p:nvSpPr>
        <p:spPr>
          <a:xfrm>
            <a:off x="11806" y="834479"/>
            <a:ext cx="9146146" cy="384721"/>
          </a:xfrm>
          <a:prstGeom prst="rect">
            <a:avLst/>
          </a:prstGeom>
          <a:noFill/>
        </p:spPr>
        <p:txBody>
          <a:bodyPr wrap="square" rtlCol="0">
            <a:spAutoFit/>
          </a:bodyPr>
          <a:lstStyle/>
          <a:p>
            <a:r>
              <a:rPr lang="en-US" sz="1900" dirty="0" smtClean="0">
                <a:latin typeface="Bookman Old Style" panose="02050604050505020204" pitchFamily="18" charset="0"/>
              </a:rPr>
              <a:t>It is YOUR RESPONSIBILITY to know when your CERTIFICATION EXPIRES.</a:t>
            </a:r>
            <a:endParaRPr lang="en-US" sz="1900" dirty="0">
              <a:latin typeface="Bookman Old Style" panose="02050604050505020204" pitchFamily="18" charset="0"/>
            </a:endParaRPr>
          </a:p>
        </p:txBody>
      </p:sp>
      <p:sp>
        <p:nvSpPr>
          <p:cNvPr id="8" name="TextBox 7"/>
          <p:cNvSpPr txBox="1"/>
          <p:nvPr/>
        </p:nvSpPr>
        <p:spPr>
          <a:xfrm>
            <a:off x="63321" y="1246257"/>
            <a:ext cx="9156879" cy="353943"/>
          </a:xfrm>
          <a:prstGeom prst="rect">
            <a:avLst/>
          </a:prstGeom>
          <a:noFill/>
        </p:spPr>
        <p:txBody>
          <a:bodyPr wrap="square" rtlCol="0">
            <a:spAutoFit/>
          </a:bodyPr>
          <a:lstStyle/>
          <a:p>
            <a:r>
              <a:rPr lang="en-US" sz="1700" dirty="0" smtClean="0">
                <a:latin typeface="Bookman Old Style" panose="02050604050505020204" pitchFamily="18" charset="0"/>
              </a:rPr>
              <a:t>This information can be found at the bottom of your RHTA Annual Wage Agreement  </a:t>
            </a:r>
            <a:endParaRPr lang="en-US" sz="1700" dirty="0">
              <a:latin typeface="Bookman Old Style" panose="02050604050505020204" pitchFamily="18" charset="0"/>
            </a:endParaRPr>
          </a:p>
        </p:txBody>
      </p:sp>
      <p:sp>
        <p:nvSpPr>
          <p:cNvPr id="2" name="Rectangle 1"/>
          <p:cNvSpPr/>
          <p:nvPr/>
        </p:nvSpPr>
        <p:spPr>
          <a:xfrm>
            <a:off x="13952" y="1753392"/>
            <a:ext cx="9144000" cy="51292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77" y="2012330"/>
            <a:ext cx="889635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5715000" y="2786806"/>
            <a:ext cx="2438400"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4362450"/>
            <a:ext cx="88963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Oval 16"/>
          <p:cNvSpPr/>
          <p:nvPr/>
        </p:nvSpPr>
        <p:spPr>
          <a:xfrm>
            <a:off x="2657898" y="2316939"/>
            <a:ext cx="3666702" cy="638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83545" y="5581650"/>
            <a:ext cx="3855055"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324600" y="4443833"/>
            <a:ext cx="155724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438698" y="4688927"/>
            <a:ext cx="2142702"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052849" y="4362450"/>
            <a:ext cx="1528551" cy="3816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H="1">
            <a:off x="3581400" y="5334000"/>
            <a:ext cx="3124200" cy="70485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08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12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inVertic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inVertical)">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P spid="19"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152400"/>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ANNUAL REMINDERS</a:t>
            </a:r>
            <a:endParaRPr lang="en-US" sz="3600" dirty="0">
              <a:solidFill>
                <a:srgbClr val="FF0000"/>
              </a:solidFill>
              <a:latin typeface="Bookman Old Style" panose="02050604050505020204" pitchFamily="18" charset="0"/>
            </a:endParaRPr>
          </a:p>
        </p:txBody>
      </p:sp>
      <p:sp>
        <p:nvSpPr>
          <p:cNvPr id="6" name="TextBox 5"/>
          <p:cNvSpPr txBox="1"/>
          <p:nvPr/>
        </p:nvSpPr>
        <p:spPr>
          <a:xfrm>
            <a:off x="7086600" y="990600"/>
            <a:ext cx="1981200" cy="1569660"/>
          </a:xfrm>
          <a:prstGeom prst="rect">
            <a:avLst/>
          </a:prstGeom>
          <a:solidFill>
            <a:srgbClr val="7BF45E"/>
          </a:solidFill>
        </p:spPr>
        <p:txBody>
          <a:bodyPr wrap="square" rtlCol="0">
            <a:spAutoFit/>
          </a:bodyPr>
          <a:lstStyle/>
          <a:p>
            <a:pPr algn="ctr"/>
            <a:r>
              <a:rPr lang="en-US" sz="3200" dirty="0" smtClean="0">
                <a:solidFill>
                  <a:srgbClr val="7030A0"/>
                </a:solidFill>
                <a:latin typeface="Bookman Old Style" panose="02050604050505020204" pitchFamily="18" charset="0"/>
              </a:rPr>
              <a:t>Read </a:t>
            </a:r>
          </a:p>
          <a:p>
            <a:pPr algn="ctr"/>
            <a:r>
              <a:rPr lang="en-US" sz="3200" dirty="0" smtClean="0">
                <a:solidFill>
                  <a:srgbClr val="7030A0"/>
                </a:solidFill>
                <a:latin typeface="Bookman Old Style" panose="02050604050505020204" pitchFamily="18" charset="0"/>
              </a:rPr>
              <a:t>your </a:t>
            </a:r>
          </a:p>
          <a:p>
            <a:pPr algn="ctr"/>
            <a:r>
              <a:rPr lang="en-US" sz="3200" dirty="0" smtClean="0">
                <a:solidFill>
                  <a:srgbClr val="7030A0"/>
                </a:solidFill>
                <a:latin typeface="Bookman Old Style" panose="02050604050505020204" pitchFamily="18" charset="0"/>
              </a:rPr>
              <a:t>contract!</a:t>
            </a:r>
            <a:endParaRPr lang="en-US" sz="3200" dirty="0">
              <a:solidFill>
                <a:srgbClr val="7030A0"/>
              </a:solidFill>
              <a:latin typeface="Bookman Old Style" panose="02050604050505020204" pitchFamily="18" charset="0"/>
            </a:endParaRPr>
          </a:p>
        </p:txBody>
      </p:sp>
      <p:sp>
        <p:nvSpPr>
          <p:cNvPr id="7" name="Rectangle 6"/>
          <p:cNvSpPr/>
          <p:nvPr/>
        </p:nvSpPr>
        <p:spPr>
          <a:xfrm>
            <a:off x="76200" y="762000"/>
            <a:ext cx="6920248" cy="609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60" y="795418"/>
            <a:ext cx="6798040" cy="5875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p:cNvSpPr/>
          <p:nvPr/>
        </p:nvSpPr>
        <p:spPr>
          <a:xfrm>
            <a:off x="1537799" y="3050660"/>
            <a:ext cx="4939201"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flipH="1">
            <a:off x="4914900" y="1450460"/>
            <a:ext cx="1257300" cy="1752600"/>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724400" y="3375292"/>
            <a:ext cx="381000" cy="0"/>
          </a:xfrm>
          <a:prstGeom prst="line">
            <a:avLst/>
          </a:prstGeom>
          <a:ln w="44450">
            <a:solidFill>
              <a:srgbClr val="7030A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rot="20887214">
            <a:off x="3324920" y="4042120"/>
            <a:ext cx="5257800" cy="646331"/>
          </a:xfrm>
          <a:prstGeom prst="rect">
            <a:avLst/>
          </a:prstGeom>
          <a:solidFill>
            <a:srgbClr val="FFFF00"/>
          </a:solidFill>
        </p:spPr>
        <p:txBody>
          <a:bodyPr wrap="square" rtlCol="0">
            <a:spAutoFit/>
          </a:bodyPr>
          <a:lstStyle/>
          <a:p>
            <a:pPr algn="ctr"/>
            <a:r>
              <a:rPr lang="en-US" sz="3600" dirty="0" smtClean="0">
                <a:latin typeface="Bookman Old Style" panose="02050604050505020204" pitchFamily="18" charset="0"/>
              </a:rPr>
              <a:t>PERSONAL DAYS</a:t>
            </a:r>
            <a:endParaRPr lang="en-US" sz="3600" dirty="0">
              <a:latin typeface="Bookman Old Style" panose="02050604050505020204" pitchFamily="18" charset="0"/>
            </a:endParaRPr>
          </a:p>
        </p:txBody>
      </p:sp>
    </p:spTree>
    <p:extLst>
      <p:ext uri="{BB962C8B-B14F-4D97-AF65-F5344CB8AC3E}">
        <p14:creationId xmlns:p14="http://schemas.microsoft.com/office/powerpoint/2010/main" val="173583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147"/>
                                        </p:tgtEl>
                                        <p:attrNameLst>
                                          <p:attrName>style.visibility</p:attrName>
                                        </p:attrNameLst>
                                      </p:cBhvr>
                                      <p:to>
                                        <p:strVal val="visible"/>
                                      </p:to>
                                    </p:set>
                                    <p:animEffect transition="in" filter="wipe(down)">
                                      <p:cBhvr>
                                        <p:cTn id="14" dur="500"/>
                                        <p:tgtEl>
                                          <p:spTgt spid="6147"/>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heel(1)">
                                      <p:cBhvr>
                                        <p:cTn id="22" dur="20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arn(inVertical)">
                                      <p:cBhvr>
                                        <p:cTn id="32" dur="500"/>
                                        <p:tgtEl>
                                          <p:spTgt spid="22"/>
                                        </p:tgtEl>
                                      </p:cBhvr>
                                    </p:animEffect>
                                  </p:childTnLst>
                                </p:cTn>
                              </p:par>
                              <p:par>
                                <p:cTn id="33" presetID="16" presetClass="entr" presetSubtype="21"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0"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9441" y="4230231"/>
            <a:ext cx="4681159" cy="2246769"/>
          </a:xfrm>
          <a:prstGeom prst="rect">
            <a:avLst/>
          </a:prstGeom>
          <a:solidFill>
            <a:srgbClr val="FFFF00"/>
          </a:solidFill>
        </p:spPr>
        <p:txBody>
          <a:bodyPr wrap="square" rtlCol="0">
            <a:spAutoFit/>
          </a:bodyPr>
          <a:lstStyle/>
          <a:p>
            <a:pPr algn="ctr"/>
            <a:r>
              <a:rPr lang="en-US" sz="2800" dirty="0" smtClean="0">
                <a:latin typeface="Bookman Old Style" panose="02050604050505020204" pitchFamily="18" charset="0"/>
              </a:rPr>
              <a:t>Disability clause, one-time use only, totaling 4 weeks (20 days) if you are sick and have exhausted your sick leave</a:t>
            </a:r>
            <a:endParaRPr lang="en-US" sz="2800" dirty="0">
              <a:latin typeface="Bookman Old Style" panose="02050604050505020204" pitchFamily="18" charset="0"/>
            </a:endParaRPr>
          </a:p>
        </p:txBody>
      </p:sp>
      <p:sp>
        <p:nvSpPr>
          <p:cNvPr id="9" name="Rectangle 8"/>
          <p:cNvSpPr/>
          <p:nvPr/>
        </p:nvSpPr>
        <p:spPr>
          <a:xfrm>
            <a:off x="-1" y="228601"/>
            <a:ext cx="9144001" cy="3733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84655" y="4038600"/>
            <a:ext cx="9014619" cy="38100"/>
          </a:xfrm>
          <a:prstGeom prst="line">
            <a:avLst/>
          </a:prstGeom>
          <a:ln w="34925">
            <a:solidFill>
              <a:srgbClr val="FFC000"/>
            </a:solidFill>
            <a:prstDash val="dash"/>
          </a:ln>
        </p:spPr>
        <p:style>
          <a:lnRef idx="1">
            <a:schemeClr val="accent1"/>
          </a:lnRef>
          <a:fillRef idx="0">
            <a:schemeClr val="accent1"/>
          </a:fillRef>
          <a:effectRef idx="0">
            <a:schemeClr val="accent1"/>
          </a:effectRef>
          <a:fontRef idx="minor">
            <a:schemeClr val="tx1"/>
          </a:fontRef>
        </p:style>
      </p:cxnSp>
      <p:pic>
        <p:nvPicPr>
          <p:cNvPr id="7173" name="Picture 5" descr="http://createinnovateexplore.com/wp-content/uploads/2015/03/IMG_744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539" y="4191000"/>
            <a:ext cx="3723861" cy="260670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4991100" y="685800"/>
            <a:ext cx="3619500" cy="461665"/>
          </a:xfrm>
          <a:prstGeom prst="rect">
            <a:avLst/>
          </a:prstGeom>
          <a:solidFill>
            <a:schemeClr val="bg1"/>
          </a:solidFill>
        </p:spPr>
        <p:txBody>
          <a:bodyPr wrap="square" rtlCol="0">
            <a:spAutoFit/>
          </a:bodyPr>
          <a:lstStyle/>
          <a:p>
            <a:pPr algn="ctr"/>
            <a:r>
              <a:rPr lang="en-US" sz="2400" dirty="0" smtClean="0">
                <a:latin typeface="Bookman Old Style" panose="02050604050505020204" pitchFamily="18" charset="0"/>
              </a:rPr>
              <a:t>Article 17 B  page 12</a:t>
            </a:r>
          </a:p>
        </p:txBody>
      </p:sp>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566" y="339556"/>
            <a:ext cx="1957434" cy="1289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752600"/>
            <a:ext cx="8858614"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585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5"/>
                                        </p:tgtEl>
                                        <p:attrNameLst>
                                          <p:attrName>style.visibility</p:attrName>
                                        </p:attrNameLst>
                                      </p:cBhvr>
                                      <p:to>
                                        <p:strVal val="visible"/>
                                      </p:to>
                                    </p:set>
                                    <p:animEffect transition="in" filter="barn(inVertical)">
                                      <p:cBhvr>
                                        <p:cTn id="7" dur="500"/>
                                        <p:tgtEl>
                                          <p:spTgt spid="717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9441" y="4230231"/>
            <a:ext cx="5153787" cy="1384995"/>
          </a:xfrm>
          <a:prstGeom prst="rect">
            <a:avLst/>
          </a:prstGeom>
          <a:solidFill>
            <a:srgbClr val="FFFF00"/>
          </a:solidFill>
        </p:spPr>
        <p:txBody>
          <a:bodyPr wrap="square" rtlCol="0">
            <a:spAutoFit/>
          </a:bodyPr>
          <a:lstStyle/>
          <a:p>
            <a:pPr algn="ctr"/>
            <a:r>
              <a:rPr lang="en-US" sz="2800" dirty="0" smtClean="0">
                <a:latin typeface="Bookman Old Style" panose="02050604050505020204" pitchFamily="18" charset="0"/>
              </a:rPr>
              <a:t>Check your beneficiary!</a:t>
            </a:r>
          </a:p>
          <a:p>
            <a:pPr algn="ctr"/>
            <a:r>
              <a:rPr lang="en-US" sz="2800" dirty="0" smtClean="0">
                <a:latin typeface="Bookman Old Style" panose="02050604050505020204" pitchFamily="18" charset="0"/>
              </a:rPr>
              <a:t>Rocky Hill as well as TRB (Teacher Retirement Board)</a:t>
            </a:r>
            <a:endParaRPr lang="en-US" sz="2800" dirty="0">
              <a:latin typeface="Bookman Old Style" panose="02050604050505020204" pitchFamily="18" charset="0"/>
            </a:endParaRPr>
          </a:p>
        </p:txBody>
      </p:sp>
      <p:sp>
        <p:nvSpPr>
          <p:cNvPr id="9" name="Rectangle 8"/>
          <p:cNvSpPr/>
          <p:nvPr/>
        </p:nvSpPr>
        <p:spPr>
          <a:xfrm>
            <a:off x="-1" y="228601"/>
            <a:ext cx="9144001" cy="3733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84655" y="4038600"/>
            <a:ext cx="9014619" cy="38100"/>
          </a:xfrm>
          <a:prstGeom prst="line">
            <a:avLst/>
          </a:prstGeom>
          <a:ln w="34925">
            <a:solidFill>
              <a:srgbClr val="FFC000"/>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991100" y="685800"/>
            <a:ext cx="3619500" cy="461665"/>
          </a:xfrm>
          <a:prstGeom prst="rect">
            <a:avLst/>
          </a:prstGeom>
          <a:solidFill>
            <a:schemeClr val="bg1"/>
          </a:solidFill>
        </p:spPr>
        <p:txBody>
          <a:bodyPr wrap="square" rtlCol="0">
            <a:spAutoFit/>
          </a:bodyPr>
          <a:lstStyle/>
          <a:p>
            <a:pPr algn="ctr"/>
            <a:r>
              <a:rPr lang="en-US" sz="2400" dirty="0" smtClean="0">
                <a:latin typeface="Bookman Old Style" panose="02050604050505020204" pitchFamily="18" charset="0"/>
              </a:rPr>
              <a:t>Article 17 D  page 12</a:t>
            </a:r>
          </a:p>
        </p:txBody>
      </p:sp>
      <p:pic>
        <p:nvPicPr>
          <p:cNvPr id="1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39556"/>
            <a:ext cx="1981200" cy="1304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489" y="2095500"/>
            <a:ext cx="8801911" cy="1251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Oval 17"/>
          <p:cNvSpPr/>
          <p:nvPr/>
        </p:nvSpPr>
        <p:spPr>
          <a:xfrm>
            <a:off x="1295400" y="2683566"/>
            <a:ext cx="3855055"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493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barn(inVertical)">
                                      <p:cBhvr>
                                        <p:cTn id="7" dur="5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9441" y="5105400"/>
            <a:ext cx="5153787" cy="1384995"/>
          </a:xfrm>
          <a:prstGeom prst="rect">
            <a:avLst/>
          </a:prstGeom>
          <a:solidFill>
            <a:srgbClr val="FFFF00"/>
          </a:solidFill>
        </p:spPr>
        <p:txBody>
          <a:bodyPr wrap="square" rtlCol="0">
            <a:spAutoFit/>
          </a:bodyPr>
          <a:lstStyle/>
          <a:p>
            <a:pPr algn="ctr"/>
            <a:r>
              <a:rPr lang="en-US" sz="2800" dirty="0" smtClean="0">
                <a:latin typeface="Bookman Old Style" panose="02050604050505020204" pitchFamily="18" charset="0"/>
              </a:rPr>
              <a:t>Check your beneficiary!</a:t>
            </a:r>
          </a:p>
          <a:p>
            <a:pPr algn="ctr"/>
            <a:r>
              <a:rPr lang="en-US" sz="2800" dirty="0" smtClean="0">
                <a:latin typeface="Bookman Old Style" panose="02050604050505020204" pitchFamily="18" charset="0"/>
              </a:rPr>
              <a:t>Rocky Hill as well as TRB (Teacher Retirement Board)</a:t>
            </a:r>
            <a:endParaRPr lang="en-US" sz="2800" dirty="0">
              <a:latin typeface="Bookman Old Style" panose="02050604050505020204" pitchFamily="18" charset="0"/>
            </a:endParaRPr>
          </a:p>
        </p:txBody>
      </p:sp>
      <p:sp>
        <p:nvSpPr>
          <p:cNvPr id="9" name="Rectangle 8"/>
          <p:cNvSpPr/>
          <p:nvPr/>
        </p:nvSpPr>
        <p:spPr>
          <a:xfrm>
            <a:off x="-2" y="228600"/>
            <a:ext cx="9144001" cy="41909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99330" y="4800600"/>
            <a:ext cx="9014619" cy="38100"/>
          </a:xfrm>
          <a:prstGeom prst="line">
            <a:avLst/>
          </a:prstGeom>
          <a:ln w="34925">
            <a:solidFill>
              <a:srgbClr val="FFC000"/>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991100" y="685800"/>
            <a:ext cx="3619500" cy="461665"/>
          </a:xfrm>
          <a:prstGeom prst="rect">
            <a:avLst/>
          </a:prstGeom>
          <a:solidFill>
            <a:schemeClr val="bg1"/>
          </a:solidFill>
        </p:spPr>
        <p:txBody>
          <a:bodyPr wrap="square" rtlCol="0">
            <a:spAutoFit/>
          </a:bodyPr>
          <a:lstStyle/>
          <a:p>
            <a:pPr algn="ctr"/>
            <a:r>
              <a:rPr lang="en-US" sz="2400" dirty="0" smtClean="0">
                <a:latin typeface="Bookman Old Style" panose="02050604050505020204" pitchFamily="18" charset="0"/>
              </a:rPr>
              <a:t>Article 32 C  page 25</a:t>
            </a:r>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092279"/>
            <a:ext cx="8686800" cy="2185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95170"/>
            <a:ext cx="2632686" cy="1304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9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barn(inVertical)">
                                      <p:cBhvr>
                                        <p:cTn id="7" dur="500"/>
                                        <p:tgtEl>
                                          <p:spTgt spid="1126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 y="416257"/>
            <a:ext cx="6019800" cy="5832143"/>
          </a:xfrm>
          <a:prstGeom prst="rect">
            <a:avLst/>
          </a:prstGeom>
          <a:solidFill>
            <a:srgbClr val="7BF45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18" y="685801"/>
            <a:ext cx="5699141"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6019800" y="1144012"/>
            <a:ext cx="3047999" cy="3046988"/>
          </a:xfrm>
          <a:prstGeom prst="rect">
            <a:avLst/>
          </a:prstGeom>
          <a:noFill/>
        </p:spPr>
        <p:txBody>
          <a:bodyPr wrap="square" rtlCol="0">
            <a:spAutoFit/>
          </a:bodyPr>
          <a:lstStyle/>
          <a:p>
            <a:pPr algn="ctr"/>
            <a:r>
              <a:rPr lang="en-US" sz="3200" dirty="0" smtClean="0">
                <a:latin typeface="Bookman Old Style" panose="02050604050505020204" pitchFamily="18" charset="0"/>
              </a:rPr>
              <a:t>Be sure to monitor your sick days, insurance contributions and the like.</a:t>
            </a:r>
            <a:endParaRPr lang="en-US" sz="3200" dirty="0">
              <a:latin typeface="Bookman Old Style" panose="02050604050505020204" pitchFamily="18" charset="0"/>
            </a:endParaRPr>
          </a:p>
        </p:txBody>
      </p:sp>
      <p:sp>
        <p:nvSpPr>
          <p:cNvPr id="11" name="Oval 10"/>
          <p:cNvSpPr/>
          <p:nvPr/>
        </p:nvSpPr>
        <p:spPr>
          <a:xfrm>
            <a:off x="457200" y="3733801"/>
            <a:ext cx="5334000" cy="1295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6200000">
            <a:off x="3978606" y="1845007"/>
            <a:ext cx="2405988" cy="914400"/>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646795" y="5105401"/>
            <a:ext cx="2175112" cy="914400"/>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16200000">
            <a:off x="3705651" y="2476501"/>
            <a:ext cx="1143000" cy="914400"/>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910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90600" y="3711476"/>
            <a:ext cx="7100455" cy="2308324"/>
          </a:xfrm>
          <a:prstGeom prst="rect">
            <a:avLst/>
          </a:prstGeom>
          <a:noFill/>
        </p:spPr>
        <p:txBody>
          <a:bodyPr wrap="square" rtlCol="0">
            <a:spAutoFit/>
          </a:bodyPr>
          <a:lstStyle/>
          <a:p>
            <a:pPr algn="ctr"/>
            <a:r>
              <a:rPr lang="en-US" sz="3600" dirty="0" smtClean="0">
                <a:latin typeface="Bookman Old Style" panose="02050604050505020204" pitchFamily="18" charset="0"/>
              </a:rPr>
              <a:t>Article 30 B page 21 your </a:t>
            </a:r>
            <a:r>
              <a:rPr lang="en-US" sz="3600" b="1" dirty="0" smtClean="0">
                <a:solidFill>
                  <a:srgbClr val="FF0000"/>
                </a:solidFill>
                <a:latin typeface="Bookman Old Style" panose="02050604050505020204" pitchFamily="18" charset="0"/>
              </a:rPr>
              <a:t>last</a:t>
            </a:r>
            <a:r>
              <a:rPr lang="en-US" sz="3600" dirty="0" smtClean="0">
                <a:latin typeface="Bookman Old Style" panose="02050604050505020204" pitchFamily="18" charset="0"/>
              </a:rPr>
              <a:t> </a:t>
            </a:r>
            <a:r>
              <a:rPr lang="en-US" sz="3600" b="1" dirty="0" smtClean="0">
                <a:solidFill>
                  <a:srgbClr val="FF0000"/>
                </a:solidFill>
                <a:latin typeface="Bookman Old Style" panose="02050604050505020204" pitchFamily="18" charset="0"/>
              </a:rPr>
              <a:t>paycheck</a:t>
            </a:r>
            <a:r>
              <a:rPr lang="en-US" sz="3600" dirty="0" smtClean="0">
                <a:latin typeface="Bookman Old Style" panose="02050604050505020204" pitchFamily="18" charset="0"/>
              </a:rPr>
              <a:t> this year will be </a:t>
            </a:r>
            <a:r>
              <a:rPr lang="en-US" sz="3600" b="1" dirty="0" smtClean="0">
                <a:solidFill>
                  <a:srgbClr val="FF0000"/>
                </a:solidFill>
                <a:latin typeface="Bookman Old Style" panose="02050604050505020204" pitchFamily="18" charset="0"/>
              </a:rPr>
              <a:t>June 17</a:t>
            </a:r>
            <a:r>
              <a:rPr lang="en-US" sz="3600" b="1" baseline="30000" dirty="0" smtClean="0">
                <a:solidFill>
                  <a:srgbClr val="FF0000"/>
                </a:solidFill>
                <a:latin typeface="Bookman Old Style" panose="02050604050505020204" pitchFamily="18" charset="0"/>
              </a:rPr>
              <a:t>th</a:t>
            </a:r>
            <a:r>
              <a:rPr lang="en-US" sz="3600" b="1" dirty="0" smtClean="0">
                <a:solidFill>
                  <a:srgbClr val="FF0000"/>
                </a:solidFill>
                <a:latin typeface="Bookman Old Style" panose="02050604050505020204" pitchFamily="18" charset="0"/>
              </a:rPr>
              <a:t> </a:t>
            </a:r>
            <a:r>
              <a:rPr lang="en-US" sz="3600" dirty="0" smtClean="0">
                <a:latin typeface="Bookman Old Style" panose="02050604050505020204" pitchFamily="18" charset="0"/>
              </a:rPr>
              <a:t>regardless of the last day of school</a:t>
            </a:r>
            <a:r>
              <a:rPr lang="en-US" sz="3600" dirty="0">
                <a:latin typeface="Bookman Old Style" panose="02050604050505020204" pitchFamily="18" charset="0"/>
              </a:rPr>
              <a:t>.</a:t>
            </a:r>
          </a:p>
        </p:txBody>
      </p:sp>
      <p:sp>
        <p:nvSpPr>
          <p:cNvPr id="2" name="Rectangle 1"/>
          <p:cNvSpPr/>
          <p:nvPr/>
        </p:nvSpPr>
        <p:spPr>
          <a:xfrm>
            <a:off x="-76200" y="0"/>
            <a:ext cx="9220200" cy="3124200"/>
          </a:xfrm>
          <a:prstGeom prst="rect">
            <a:avLst/>
          </a:prstGeom>
          <a:solidFill>
            <a:srgbClr val="7BF45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8919095" cy="267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2895600" y="762000"/>
            <a:ext cx="3666702" cy="638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408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8564" y="228600"/>
            <a:ext cx="3733800" cy="461665"/>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Tuition reimbursement</a:t>
            </a:r>
            <a:endParaRPr lang="en-US" sz="2400" dirty="0">
              <a:latin typeface="Bookman Old Style" panose="02050604050505020204" pitchFamily="18" charset="0"/>
            </a:endParaRPr>
          </a:p>
        </p:txBody>
      </p:sp>
      <p:sp>
        <p:nvSpPr>
          <p:cNvPr id="9" name="TextBox 8"/>
          <p:cNvSpPr txBox="1"/>
          <p:nvPr/>
        </p:nvSpPr>
        <p:spPr>
          <a:xfrm>
            <a:off x="23190" y="762000"/>
            <a:ext cx="9044609" cy="461665"/>
          </a:xfrm>
          <a:prstGeom prst="rect">
            <a:avLst/>
          </a:prstGeom>
          <a:noFill/>
        </p:spPr>
        <p:txBody>
          <a:bodyPr wrap="square" rtlCol="0">
            <a:spAutoFit/>
          </a:bodyPr>
          <a:lstStyle/>
          <a:p>
            <a:r>
              <a:rPr lang="en-US" sz="2400" dirty="0" smtClean="0">
                <a:solidFill>
                  <a:srgbClr val="FF0000"/>
                </a:solidFill>
                <a:latin typeface="Bookman Old Style" panose="02050604050505020204" pitchFamily="18" charset="0"/>
              </a:rPr>
              <a:t>Eligible only if you’ve have 1 year of service in Rocky Hill </a:t>
            </a:r>
            <a:endParaRPr lang="en-US" sz="2400" dirty="0">
              <a:solidFill>
                <a:srgbClr val="FF0000"/>
              </a:solidFill>
              <a:latin typeface="Bookman Old Style" panose="02050604050505020204" pitchFamily="18" charset="0"/>
            </a:endParaRPr>
          </a:p>
        </p:txBody>
      </p:sp>
      <p:sp>
        <p:nvSpPr>
          <p:cNvPr id="10" name="Rectangle 9"/>
          <p:cNvSpPr/>
          <p:nvPr/>
        </p:nvSpPr>
        <p:spPr>
          <a:xfrm>
            <a:off x="76201" y="1295400"/>
            <a:ext cx="6858000" cy="556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3" y="1381125"/>
            <a:ext cx="6619875"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 y="3213156"/>
            <a:ext cx="6343650" cy="3644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553200" y="3733800"/>
            <a:ext cx="261938" cy="312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rot="20370578">
            <a:off x="6163291" y="4880401"/>
            <a:ext cx="2638738" cy="830997"/>
          </a:xfrm>
          <a:prstGeom prst="rect">
            <a:avLst/>
          </a:prstGeom>
          <a:solidFill>
            <a:schemeClr val="bg1"/>
          </a:solidFill>
          <a:ln>
            <a:solidFill>
              <a:schemeClr val="tx1"/>
            </a:solidFill>
          </a:ln>
        </p:spPr>
        <p:txBody>
          <a:bodyPr wrap="square" rtlCol="0">
            <a:spAutoFit/>
          </a:bodyPr>
          <a:lstStyle/>
          <a:p>
            <a:pPr algn="ctr"/>
            <a:r>
              <a:rPr lang="en-US" sz="2400" dirty="0" smtClean="0">
                <a:solidFill>
                  <a:srgbClr val="FF0000"/>
                </a:solidFill>
                <a:latin typeface="Bookman Old Style" panose="02050604050505020204" pitchFamily="18" charset="0"/>
              </a:rPr>
              <a:t>Article 29 A &amp; B</a:t>
            </a:r>
          </a:p>
          <a:p>
            <a:pPr algn="ctr"/>
            <a:r>
              <a:rPr lang="en-US" sz="2400" dirty="0" smtClean="0">
                <a:solidFill>
                  <a:srgbClr val="FF0000"/>
                </a:solidFill>
                <a:latin typeface="Bookman Old Style" panose="02050604050505020204" pitchFamily="18" charset="0"/>
              </a:rPr>
              <a:t>page 20 &amp; 21</a:t>
            </a:r>
            <a:endParaRPr lang="en-US" sz="2400" dirty="0">
              <a:solidFill>
                <a:srgbClr val="FF0000"/>
              </a:solidFill>
              <a:latin typeface="Bookman Old Style" panose="02050604050505020204" pitchFamily="18" charset="0"/>
            </a:endParaRPr>
          </a:p>
        </p:txBody>
      </p:sp>
      <p:sp>
        <p:nvSpPr>
          <p:cNvPr id="23" name="TextBox 22"/>
          <p:cNvSpPr txBox="1"/>
          <p:nvPr/>
        </p:nvSpPr>
        <p:spPr>
          <a:xfrm rot="20765548">
            <a:off x="3169197" y="2309355"/>
            <a:ext cx="5410200" cy="830997"/>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Equivalent to the cost of a </a:t>
            </a:r>
            <a:r>
              <a:rPr lang="en-US" sz="2400" dirty="0" smtClean="0">
                <a:solidFill>
                  <a:srgbClr val="FF0000"/>
                </a:solidFill>
                <a:latin typeface="Bookman Old Style" panose="02050604050505020204" pitchFamily="18" charset="0"/>
              </a:rPr>
              <a:t>3 credit </a:t>
            </a:r>
            <a:r>
              <a:rPr lang="en-US" sz="2400" dirty="0" smtClean="0">
                <a:latin typeface="Bookman Old Style" panose="02050604050505020204" pitchFamily="18" charset="0"/>
              </a:rPr>
              <a:t>UConn graduate course</a:t>
            </a:r>
            <a:endParaRPr lang="en-US" sz="2400" dirty="0">
              <a:latin typeface="Bookman Old Style" panose="02050604050505020204" pitchFamily="18" charset="0"/>
            </a:endParaRPr>
          </a:p>
        </p:txBody>
      </p:sp>
      <p:sp>
        <p:nvSpPr>
          <p:cNvPr id="24" name="TextBox 23"/>
          <p:cNvSpPr txBox="1"/>
          <p:nvPr/>
        </p:nvSpPr>
        <p:spPr>
          <a:xfrm rot="20808463">
            <a:off x="3701022" y="3427877"/>
            <a:ext cx="4800600" cy="461665"/>
          </a:xfrm>
          <a:prstGeom prst="rect">
            <a:avLst/>
          </a:prstGeom>
          <a:solidFill>
            <a:srgbClr val="FFFF00"/>
          </a:solidFill>
        </p:spPr>
        <p:txBody>
          <a:bodyPr wrap="square" rtlCol="0">
            <a:spAutoFit/>
          </a:bodyPr>
          <a:lstStyle/>
          <a:p>
            <a:r>
              <a:rPr lang="en-US" sz="2400" dirty="0" smtClean="0">
                <a:latin typeface="Bookman Old Style" panose="02050604050505020204" pitchFamily="18" charset="0"/>
              </a:rPr>
              <a:t>Allowed </a:t>
            </a:r>
            <a:r>
              <a:rPr lang="en-US" sz="2400" dirty="0" smtClean="0">
                <a:solidFill>
                  <a:srgbClr val="FF0000"/>
                </a:solidFill>
                <a:latin typeface="Bookman Old Style" panose="02050604050505020204" pitchFamily="18" charset="0"/>
              </a:rPr>
              <a:t>TWO</a:t>
            </a:r>
            <a:r>
              <a:rPr lang="en-US" sz="2400" dirty="0" smtClean="0">
                <a:latin typeface="Bookman Old Style" panose="02050604050505020204" pitchFamily="18" charset="0"/>
              </a:rPr>
              <a:t> courses per year</a:t>
            </a:r>
            <a:endParaRPr lang="en-US" sz="2400" dirty="0">
              <a:latin typeface="Bookman Old Style" panose="02050604050505020204" pitchFamily="18" charset="0"/>
            </a:endParaRPr>
          </a:p>
        </p:txBody>
      </p:sp>
      <p:sp>
        <p:nvSpPr>
          <p:cNvPr id="25" name="TextBox 24"/>
          <p:cNvSpPr txBox="1"/>
          <p:nvPr/>
        </p:nvSpPr>
        <p:spPr>
          <a:xfrm rot="20698887">
            <a:off x="4234479" y="4186596"/>
            <a:ext cx="4533900" cy="461665"/>
          </a:xfrm>
          <a:prstGeom prst="rect">
            <a:avLst/>
          </a:prstGeom>
          <a:solidFill>
            <a:srgbClr val="FFFF00"/>
          </a:solidFill>
        </p:spPr>
        <p:txBody>
          <a:bodyPr wrap="square" rtlCol="0">
            <a:spAutoFit/>
          </a:bodyPr>
          <a:lstStyle/>
          <a:p>
            <a:r>
              <a:rPr lang="en-US" sz="2400" dirty="0" smtClean="0">
                <a:latin typeface="Bookman Old Style" panose="02050604050505020204" pitchFamily="18" charset="0"/>
              </a:rPr>
              <a:t>Remember to get it approved</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3992096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barn(inVertical)">
                                      <p:cBhvr>
                                        <p:cTn id="12" dur="500"/>
                                        <p:tgtEl>
                                          <p:spTgt spid="10244"/>
                                        </p:tgtEl>
                                      </p:cBhvr>
                                    </p:animEffect>
                                  </p:childTnLst>
                                </p:cTn>
                              </p:par>
                              <p:par>
                                <p:cTn id="13" presetID="16" presetClass="entr" presetSubtype="21" fill="hold" nodeType="withEffect">
                                  <p:stCondLst>
                                    <p:cond delay="0"/>
                                  </p:stCondLst>
                                  <p:childTnLst>
                                    <p:set>
                                      <p:cBhvr>
                                        <p:cTn id="14" dur="1" fill="hold">
                                          <p:stCondLst>
                                            <p:cond delay="0"/>
                                          </p:stCondLst>
                                        </p:cTn>
                                        <p:tgtEl>
                                          <p:spTgt spid="10245"/>
                                        </p:tgtEl>
                                        <p:attrNameLst>
                                          <p:attrName>style.visibility</p:attrName>
                                        </p:attrNameLst>
                                      </p:cBhvr>
                                      <p:to>
                                        <p:strVal val="visible"/>
                                      </p:to>
                                    </p:set>
                                    <p:animEffect transition="in" filter="barn(inVertical)">
                                      <p:cBhvr>
                                        <p:cTn id="15" dur="500"/>
                                        <p:tgtEl>
                                          <p:spTgt spid="10245"/>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heel(1)">
                                      <p:cBhvr>
                                        <p:cTn id="23" dur="20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2" grpId="0" animBg="1"/>
      <p:bldP spid="23"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21271647">
            <a:off x="251869" y="395489"/>
            <a:ext cx="41910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Paternity Leave</a:t>
            </a:r>
            <a:endParaRPr lang="en-US" sz="3600" dirty="0">
              <a:solidFill>
                <a:srgbClr val="FF0000"/>
              </a:solidFill>
              <a:latin typeface="Bookman Old Style" panose="02050604050505020204" pitchFamily="18" charset="0"/>
            </a:endParaRPr>
          </a:p>
        </p:txBody>
      </p:sp>
      <p:sp>
        <p:nvSpPr>
          <p:cNvPr id="8" name="TextBox 7"/>
          <p:cNvSpPr txBox="1"/>
          <p:nvPr/>
        </p:nvSpPr>
        <p:spPr>
          <a:xfrm>
            <a:off x="4497354" y="381000"/>
            <a:ext cx="4341846"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Article 43 page 30</a:t>
            </a:r>
          </a:p>
        </p:txBody>
      </p:sp>
      <p:sp>
        <p:nvSpPr>
          <p:cNvPr id="5" name="Rectangle 4"/>
          <p:cNvSpPr/>
          <p:nvPr/>
        </p:nvSpPr>
        <p:spPr>
          <a:xfrm>
            <a:off x="152400" y="1219200"/>
            <a:ext cx="8953500" cy="274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8800" y="3962400"/>
            <a:ext cx="28956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71600"/>
            <a:ext cx="87249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479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par>
                                <p:cTn id="13" presetID="6" presetClass="entr" presetSubtype="16" fill="hold" nodeType="withEffect">
                                  <p:stCondLst>
                                    <p:cond delay="0"/>
                                  </p:stCondLst>
                                  <p:childTnLst>
                                    <p:set>
                                      <p:cBhvr>
                                        <p:cTn id="14" dur="1" fill="hold">
                                          <p:stCondLst>
                                            <p:cond delay="0"/>
                                          </p:stCondLst>
                                        </p:cTn>
                                        <p:tgtEl>
                                          <p:spTgt spid="8196"/>
                                        </p:tgtEl>
                                        <p:attrNameLst>
                                          <p:attrName>style.visibility</p:attrName>
                                        </p:attrNameLst>
                                      </p:cBhvr>
                                      <p:to>
                                        <p:strVal val="visible"/>
                                      </p:to>
                                    </p:set>
                                    <p:animEffect transition="in" filter="circle(in)">
                                      <p:cBhvr>
                                        <p:cTn id="15" dur="2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0" y="338063"/>
            <a:ext cx="9136690" cy="500137"/>
          </a:xfrm>
          <a:prstGeom prst="rect">
            <a:avLst/>
          </a:prstGeom>
          <a:noFill/>
        </p:spPr>
        <p:txBody>
          <a:bodyPr wrap="square" rtlCol="0">
            <a:spAutoFit/>
          </a:bodyPr>
          <a:lstStyle/>
          <a:p>
            <a:r>
              <a:rPr lang="en-US" sz="2650" dirty="0" smtClean="0">
                <a:solidFill>
                  <a:srgbClr val="7030A0"/>
                </a:solidFill>
                <a:latin typeface="Bookman Old Style" panose="02050604050505020204" pitchFamily="18" charset="0"/>
              </a:rPr>
              <a:t>Keep track of your professional development activities</a:t>
            </a:r>
            <a:endParaRPr lang="en-US" sz="2650" dirty="0">
              <a:solidFill>
                <a:srgbClr val="7030A0"/>
              </a:solidFill>
              <a:latin typeface="Bookman Old Style" panose="02050604050505020204" pitchFamily="18" charset="0"/>
            </a:endParaRPr>
          </a:p>
        </p:txBody>
      </p:sp>
      <p:sp>
        <p:nvSpPr>
          <p:cNvPr id="14" name="TextBox 13"/>
          <p:cNvSpPr txBox="1"/>
          <p:nvPr/>
        </p:nvSpPr>
        <p:spPr>
          <a:xfrm>
            <a:off x="2057400" y="1062335"/>
            <a:ext cx="5166979" cy="584775"/>
          </a:xfrm>
          <a:prstGeom prst="rect">
            <a:avLst/>
          </a:prstGeom>
          <a:noFill/>
        </p:spPr>
        <p:txBody>
          <a:bodyPr wrap="square" rtlCol="0">
            <a:spAutoFit/>
          </a:bodyPr>
          <a:lstStyle/>
          <a:p>
            <a:pPr algn="ctr"/>
            <a:r>
              <a:rPr lang="en-US" sz="3200" dirty="0" smtClean="0">
                <a:solidFill>
                  <a:srgbClr val="7030A0"/>
                </a:solidFill>
                <a:latin typeface="Bookman Old Style" panose="02050604050505020204" pitchFamily="18" charset="0"/>
              </a:rPr>
              <a:t>Your responsibility now!</a:t>
            </a:r>
            <a:endParaRPr lang="en-US" sz="3200" dirty="0">
              <a:solidFill>
                <a:srgbClr val="7030A0"/>
              </a:solidFill>
              <a:latin typeface="Bookman Old Style" panose="02050604050505020204" pitchFamily="18" charset="0"/>
            </a:endParaRP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752600"/>
            <a:ext cx="4267200"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96327">
            <a:off x="518055" y="4336144"/>
            <a:ext cx="3064688" cy="183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657600"/>
            <a:ext cx="3139393" cy="3195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4204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20820292">
            <a:off x="712256" y="778496"/>
            <a:ext cx="3608981" cy="646331"/>
          </a:xfrm>
          <a:prstGeom prst="rect">
            <a:avLst/>
          </a:prstGeom>
          <a:noFill/>
        </p:spPr>
        <p:txBody>
          <a:bodyPr wrap="square" rtlCol="0">
            <a:spAutoFit/>
          </a:bodyPr>
          <a:lstStyle/>
          <a:p>
            <a:r>
              <a:rPr lang="en-US" sz="3600" dirty="0" smtClean="0">
                <a:latin typeface="Bookman Old Style" panose="02050604050505020204" pitchFamily="18" charset="0"/>
              </a:rPr>
              <a:t>Be Respectful!</a:t>
            </a:r>
            <a:endParaRPr lang="en-US" sz="3600" dirty="0">
              <a:latin typeface="Bookman Old Style" panose="02050604050505020204" pitchFamily="18" charset="0"/>
            </a:endParaRPr>
          </a:p>
        </p:txBody>
      </p:sp>
      <p:pic>
        <p:nvPicPr>
          <p:cNvPr id="13314" name="Picture 2" descr="http://inspiremykids.com/main/wp-content/uploads/2014/01/keep-calm-and-respect-others-1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52400"/>
            <a:ext cx="4207010" cy="4902083"/>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Michelle\AppData\Local\Microsoft\Windows\Temporary Internet Files\Content.IE5\EJHKDEL3\IMG_133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974" y="2133600"/>
            <a:ext cx="4535020" cy="4535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25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heel(1)">
                                      <p:cBhvr>
                                        <p:cTn id="7"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19825"/>
            <a:ext cx="5257800" cy="646331"/>
          </a:xfrm>
          <a:prstGeom prst="rect">
            <a:avLst/>
          </a:prstGeom>
          <a:noFill/>
        </p:spPr>
        <p:txBody>
          <a:bodyPr wrap="square" rtlCol="0">
            <a:spAutoFit/>
          </a:bodyPr>
          <a:lstStyle/>
          <a:p>
            <a:pPr algn="ctr"/>
            <a:r>
              <a:rPr lang="en-US" sz="3600" dirty="0" smtClean="0">
                <a:latin typeface="Bookman Old Style" panose="02050604050505020204" pitchFamily="18" charset="0"/>
              </a:rPr>
              <a:t>Collaborate and share</a:t>
            </a:r>
            <a:endParaRPr lang="en-US" sz="3600" dirty="0">
              <a:latin typeface="Bookman Old Style" panose="02050604050505020204" pitchFamily="18" charset="0"/>
            </a:endParaRPr>
          </a:p>
        </p:txBody>
      </p:sp>
      <p:sp>
        <p:nvSpPr>
          <p:cNvPr id="6" name="TextBox 5"/>
          <p:cNvSpPr txBox="1"/>
          <p:nvPr/>
        </p:nvSpPr>
        <p:spPr>
          <a:xfrm>
            <a:off x="533400" y="1018119"/>
            <a:ext cx="8610600"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We are all part of  a team and should work together!</a:t>
            </a:r>
            <a:endParaRPr lang="en-US" sz="3600" dirty="0">
              <a:solidFill>
                <a:srgbClr val="FF0000"/>
              </a:solidFill>
              <a:latin typeface="Bookman Old Style" panose="02050604050505020204" pitchFamily="18" charset="0"/>
            </a:endParaRPr>
          </a:p>
        </p:txBody>
      </p:sp>
      <p:pic>
        <p:nvPicPr>
          <p:cNvPr id="15362" name="Picture 2" descr="http://kyfm.com/wp-content/uploads/2015/01/Teamwork.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3679" y="4519355"/>
            <a:ext cx="5132721" cy="2278427"/>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2247900"/>
            <a:ext cx="4343400"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6" descr="http://media.execunet.com/m/word-collaborate-chalk.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4000" y="2667000"/>
            <a:ext cx="3331433" cy="2177620"/>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http://earlybase.com/wp-content/uploads/2015/01/2313-Inc-Business-Teamwork.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4099908"/>
            <a:ext cx="4038600" cy="2695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8037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025" y="926867"/>
            <a:ext cx="4953000" cy="1200329"/>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From pre-K </a:t>
            </a:r>
          </a:p>
          <a:p>
            <a:pPr algn="ctr"/>
            <a:r>
              <a:rPr lang="en-US" sz="3600" dirty="0" smtClean="0">
                <a:solidFill>
                  <a:srgbClr val="7030A0"/>
                </a:solidFill>
                <a:latin typeface="Bookman Old Style" panose="02050604050505020204" pitchFamily="18" charset="0"/>
              </a:rPr>
              <a:t>through senior year.</a:t>
            </a:r>
            <a:endParaRPr lang="en-US" sz="3600" dirty="0">
              <a:solidFill>
                <a:srgbClr val="7030A0"/>
              </a:solidFill>
              <a:latin typeface="Bookman Old Style" panose="02050604050505020204" pitchFamily="18" charset="0"/>
            </a:endParaRPr>
          </a:p>
        </p:txBody>
      </p:sp>
      <p:pic>
        <p:nvPicPr>
          <p:cNvPr id="1639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71287"/>
            <a:ext cx="3657600" cy="2739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0" y="152400"/>
            <a:ext cx="65532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We all own testing results</a:t>
            </a:r>
            <a:endParaRPr lang="en-US" sz="3600" dirty="0">
              <a:solidFill>
                <a:srgbClr val="FF0000"/>
              </a:solidFill>
              <a:latin typeface="Bookman Old Style" panose="02050604050505020204" pitchFamily="18" charset="0"/>
            </a:endParaRPr>
          </a:p>
        </p:txBody>
      </p:sp>
      <p:sp>
        <p:nvSpPr>
          <p:cNvPr id="7" name="AutoShape 10" descr="Image result for last five minutes of exam"/>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39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929" y="2597449"/>
            <a:ext cx="5119599" cy="3869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descr="http://www.emporiachristianschool.org/images/testResult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3801" y="4572000"/>
            <a:ext cx="3201599" cy="149129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895975" y="2819400"/>
            <a:ext cx="3124200" cy="1569660"/>
          </a:xfrm>
          <a:prstGeom prst="rect">
            <a:avLst/>
          </a:prstGeom>
          <a:noFill/>
        </p:spPr>
        <p:txBody>
          <a:bodyPr wrap="square" rtlCol="0">
            <a:spAutoFit/>
          </a:bodyPr>
          <a:lstStyle/>
          <a:p>
            <a:pPr algn="ctr"/>
            <a:r>
              <a:rPr lang="en-US" sz="2400" dirty="0" smtClean="0">
                <a:solidFill>
                  <a:srgbClr val="7030A0"/>
                </a:solidFill>
                <a:latin typeface="Bookman Old Style" panose="02050604050505020204" pitchFamily="18" charset="0"/>
              </a:rPr>
              <a:t>Revel in our accomplishments, learn from our weaknesses</a:t>
            </a:r>
            <a:endParaRPr lang="en-US" sz="2400" dirty="0">
              <a:solidFill>
                <a:srgbClr val="7030A0"/>
              </a:solidFill>
              <a:latin typeface="Bookman Old Style" panose="02050604050505020204" pitchFamily="18" charset="0"/>
            </a:endParaRPr>
          </a:p>
        </p:txBody>
      </p:sp>
    </p:spTree>
    <p:extLst>
      <p:ext uri="{BB962C8B-B14F-4D97-AF65-F5344CB8AC3E}">
        <p14:creationId xmlns:p14="http://schemas.microsoft.com/office/powerpoint/2010/main" val="12616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6395"/>
                                        </p:tgtEl>
                                        <p:attrNameLst>
                                          <p:attrName>style.visibility</p:attrName>
                                        </p:attrNameLst>
                                      </p:cBhvr>
                                      <p:to>
                                        <p:strVal val="visible"/>
                                      </p:to>
                                    </p:set>
                                    <p:animEffect transition="in" filter="circle(in)">
                                      <p:cBhvr>
                                        <p:cTn id="17" dur="20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7724" y="161191"/>
            <a:ext cx="81534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Keep up to date with Legislation</a:t>
            </a:r>
            <a:endParaRPr lang="en-US" sz="3600" dirty="0">
              <a:solidFill>
                <a:srgbClr val="FF0000"/>
              </a:solidFill>
              <a:latin typeface="Bookman Old Style" panose="02050604050505020204" pitchFamily="18" charset="0"/>
            </a:endParaRPr>
          </a:p>
        </p:txBody>
      </p:sp>
      <p:pic>
        <p:nvPicPr>
          <p:cNvPr id="17411" name="Picture 3" descr="C:\Users\Michelle\AppData\Local\Microsoft\Windows\Temporary Internet Files\Content.IE5\EJHKDEL3\20150512_17473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838198"/>
            <a:ext cx="7620001" cy="57150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rot="20749699">
            <a:off x="6077610" y="3105935"/>
            <a:ext cx="3041941" cy="1200329"/>
          </a:xfrm>
          <a:prstGeom prst="rect">
            <a:avLst/>
          </a:prstGeom>
          <a:solidFill>
            <a:schemeClr val="bg1"/>
          </a:solidFill>
          <a:ln>
            <a:solidFill>
              <a:srgbClr val="7030A0"/>
            </a:solidFill>
          </a:ln>
        </p:spPr>
        <p:txBody>
          <a:bodyPr wrap="square" rtlCol="0">
            <a:spAutoFit/>
          </a:bodyPr>
          <a:lstStyle/>
          <a:p>
            <a:pPr algn="ctr"/>
            <a:r>
              <a:rPr lang="en-US" sz="3600" dirty="0" smtClean="0">
                <a:solidFill>
                  <a:srgbClr val="FF0000"/>
                </a:solidFill>
                <a:latin typeface="Bookman Old Style" panose="02050604050505020204" pitchFamily="18" charset="0"/>
              </a:rPr>
              <a:t>Get </a:t>
            </a:r>
          </a:p>
          <a:p>
            <a:pPr algn="ctr"/>
            <a:r>
              <a:rPr lang="en-US" sz="3600" dirty="0" smtClean="0">
                <a:solidFill>
                  <a:srgbClr val="FF0000"/>
                </a:solidFill>
                <a:latin typeface="Bookman Old Style" panose="02050604050505020204" pitchFamily="18" charset="0"/>
              </a:rPr>
              <a:t>involved!</a:t>
            </a:r>
            <a:endParaRPr lang="en-US" sz="36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1854505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85800" y="381001"/>
            <a:ext cx="396240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CEA website</a:t>
            </a:r>
            <a:endParaRPr lang="en-US" sz="3600" dirty="0">
              <a:solidFill>
                <a:srgbClr val="7030A0"/>
              </a:solidFill>
              <a:latin typeface="Bookman Old Style" panose="02050604050505020204" pitchFamily="18" charset="0"/>
            </a:endParaRPr>
          </a:p>
        </p:txBody>
      </p:sp>
      <p:sp>
        <p:nvSpPr>
          <p:cNvPr id="8" name="TextBox 7"/>
          <p:cNvSpPr txBox="1"/>
          <p:nvPr/>
        </p:nvSpPr>
        <p:spPr>
          <a:xfrm>
            <a:off x="4191000" y="381000"/>
            <a:ext cx="3733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www.cea.org</a:t>
            </a:r>
            <a:endParaRPr lang="en-US" sz="3600" dirty="0">
              <a:solidFill>
                <a:srgbClr val="FF0000"/>
              </a:solidFill>
              <a:latin typeface="Bookman Old Style" panose="02050604050505020204" pitchFamily="18" charset="0"/>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 y="1676400"/>
            <a:ext cx="8934450" cy="430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4204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90600" y="478626"/>
            <a:ext cx="339090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NEA website</a:t>
            </a:r>
            <a:endParaRPr lang="en-US" sz="3600" dirty="0">
              <a:solidFill>
                <a:srgbClr val="7030A0"/>
              </a:solidFill>
              <a:latin typeface="Bookman Old Style" panose="02050604050505020204" pitchFamily="18" charset="0"/>
            </a:endParaRPr>
          </a:p>
        </p:txBody>
      </p:sp>
      <p:sp>
        <p:nvSpPr>
          <p:cNvPr id="11" name="TextBox 10"/>
          <p:cNvSpPr txBox="1"/>
          <p:nvPr/>
        </p:nvSpPr>
        <p:spPr>
          <a:xfrm>
            <a:off x="4114800" y="457200"/>
            <a:ext cx="3733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www.nea.org</a:t>
            </a:r>
            <a:endParaRPr lang="en-US" sz="3600" dirty="0">
              <a:solidFill>
                <a:srgbClr val="FF0000"/>
              </a:solidFill>
              <a:latin typeface="Bookman Old Style" panose="02050604050505020204" pitchFamily="18" charset="0"/>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28800"/>
            <a:ext cx="8610600" cy="459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4204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09600" y="381000"/>
            <a:ext cx="830580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CT State Department of Education</a:t>
            </a:r>
            <a:endParaRPr lang="en-US" sz="3600" dirty="0">
              <a:solidFill>
                <a:srgbClr val="7030A0"/>
              </a:solidFill>
              <a:latin typeface="Bookman Old Style" panose="02050604050505020204" pitchFamily="18" charset="0"/>
            </a:endParaRPr>
          </a:p>
        </p:txBody>
      </p:sp>
      <p:sp>
        <p:nvSpPr>
          <p:cNvPr id="12" name="TextBox 11"/>
          <p:cNvSpPr txBox="1"/>
          <p:nvPr/>
        </p:nvSpPr>
        <p:spPr>
          <a:xfrm>
            <a:off x="4762500" y="1027331"/>
            <a:ext cx="3733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www.sde.ct.gov</a:t>
            </a:r>
            <a:endParaRPr lang="en-US" sz="3600" dirty="0">
              <a:solidFill>
                <a:srgbClr val="FF0000"/>
              </a:solidFill>
              <a:latin typeface="Bookman Old Style" panose="02050604050505020204" pitchFamily="18" charset="0"/>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981200"/>
            <a:ext cx="8956785" cy="432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4204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20030" y="533400"/>
            <a:ext cx="6199970" cy="1200329"/>
          </a:xfrm>
          <a:prstGeom prst="rect">
            <a:avLst/>
          </a:prstGeom>
          <a:noFill/>
        </p:spPr>
        <p:txBody>
          <a:bodyPr wrap="square" rtlCol="0">
            <a:spAutoFit/>
          </a:bodyPr>
          <a:lstStyle/>
          <a:p>
            <a:pPr algn="ctr"/>
            <a:r>
              <a:rPr lang="en-US" sz="3600" dirty="0" smtClean="0">
                <a:latin typeface="Bookman Old Style" panose="02050604050505020204" pitchFamily="18" charset="0"/>
              </a:rPr>
              <a:t>Do not use your personal cell phone to call parents!</a:t>
            </a:r>
            <a:endParaRPr lang="en-US" sz="3600" dirty="0">
              <a:latin typeface="Bookman Old Style" panose="02050604050505020204" pitchFamily="18" charset="0"/>
            </a:endParaRPr>
          </a:p>
        </p:txBody>
      </p:sp>
      <p:pic>
        <p:nvPicPr>
          <p:cNvPr id="19458" name="Picture 2" descr="http://api.ning.com/files/7i3naalEHna6F0pMQdliDks6PBVCNTAGu10-YUSVMovR8YphPQoj93PUleouMdCjnYRUbsTXzdxDny7DO8svL0ziF5aMx9FD/nophon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981200"/>
            <a:ext cx="4267200" cy="4442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8577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21199466">
            <a:off x="190501" y="228600"/>
            <a:ext cx="1905000" cy="646331"/>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AESOP</a:t>
            </a:r>
            <a:endParaRPr lang="en-US" sz="3600" dirty="0">
              <a:solidFill>
                <a:srgbClr val="FF0000"/>
              </a:solidFill>
              <a:latin typeface="Bookman Old Style" panose="02050604050505020204" pitchFamily="18" charset="0"/>
            </a:endParaRPr>
          </a:p>
        </p:txBody>
      </p:sp>
      <p:sp>
        <p:nvSpPr>
          <p:cNvPr id="6" name="TextBox 5"/>
          <p:cNvSpPr txBox="1"/>
          <p:nvPr/>
        </p:nvSpPr>
        <p:spPr>
          <a:xfrm>
            <a:off x="0" y="3981271"/>
            <a:ext cx="9144000" cy="1200329"/>
          </a:xfrm>
          <a:prstGeom prst="rect">
            <a:avLst/>
          </a:prstGeom>
          <a:noFill/>
        </p:spPr>
        <p:txBody>
          <a:bodyPr wrap="square" rtlCol="0">
            <a:spAutoFit/>
          </a:bodyPr>
          <a:lstStyle/>
          <a:p>
            <a:pPr algn="ctr"/>
            <a:r>
              <a:rPr lang="en-US" sz="3600" dirty="0" smtClean="0">
                <a:latin typeface="Bookman Old Style" panose="02050604050505020204" pitchFamily="18" charset="0"/>
              </a:rPr>
              <a:t>Discretionary days</a:t>
            </a:r>
          </a:p>
          <a:p>
            <a:pPr algn="ctr"/>
            <a:r>
              <a:rPr lang="en-US" sz="3600" dirty="0" smtClean="0">
                <a:latin typeface="Bookman Old Style" panose="02050604050505020204" pitchFamily="18" charset="0"/>
              </a:rPr>
              <a:t>comment section type in “</a:t>
            </a:r>
            <a:r>
              <a:rPr lang="en-US" sz="3600" dirty="0" smtClean="0">
                <a:solidFill>
                  <a:srgbClr val="FF0000"/>
                </a:solidFill>
                <a:latin typeface="Bookman Old Style" panose="02050604050505020204" pitchFamily="18" charset="0"/>
              </a:rPr>
              <a:t>per contract</a:t>
            </a:r>
            <a:r>
              <a:rPr lang="en-US" sz="3600" dirty="0" smtClean="0">
                <a:latin typeface="Bookman Old Style" panose="02050604050505020204" pitchFamily="18" charset="0"/>
              </a:rPr>
              <a:t>”</a:t>
            </a:r>
            <a:endParaRPr lang="en-US" sz="3600" dirty="0">
              <a:latin typeface="Bookman Old Style" panose="02050604050505020204" pitchFamily="18" charset="0"/>
            </a:endParaRPr>
          </a:p>
        </p:txBody>
      </p:sp>
      <p:sp>
        <p:nvSpPr>
          <p:cNvPr id="7" name="TextBox 6"/>
          <p:cNvSpPr txBox="1"/>
          <p:nvPr/>
        </p:nvSpPr>
        <p:spPr>
          <a:xfrm>
            <a:off x="990600" y="5443470"/>
            <a:ext cx="6858000" cy="646331"/>
          </a:xfrm>
          <a:prstGeom prst="rect">
            <a:avLst/>
          </a:prstGeom>
          <a:noFill/>
        </p:spPr>
        <p:txBody>
          <a:bodyPr wrap="square" rtlCol="0">
            <a:spAutoFit/>
          </a:bodyPr>
          <a:lstStyle/>
          <a:p>
            <a:pPr algn="ctr"/>
            <a:r>
              <a:rPr lang="en-US" sz="3600" dirty="0" smtClean="0">
                <a:latin typeface="Bookman Old Style" panose="02050604050505020204" pitchFamily="18" charset="0"/>
              </a:rPr>
              <a:t>Only </a:t>
            </a:r>
            <a:r>
              <a:rPr lang="en-US" sz="3600" b="1" dirty="0" smtClean="0">
                <a:solidFill>
                  <a:srgbClr val="FF0000"/>
                </a:solidFill>
                <a:latin typeface="Bookman Old Style" panose="02050604050505020204" pitchFamily="18" charset="0"/>
              </a:rPr>
              <a:t>1</a:t>
            </a:r>
            <a:r>
              <a:rPr lang="en-US" sz="3600" dirty="0" smtClean="0">
                <a:latin typeface="Bookman Old Style" panose="02050604050505020204" pitchFamily="18" charset="0"/>
              </a:rPr>
              <a:t> discretionary day</a:t>
            </a:r>
            <a:endParaRPr lang="en-US" sz="3600" dirty="0">
              <a:latin typeface="Bookman Old Style" panose="02050604050505020204" pitchFamily="18" charset="0"/>
            </a:endParaRP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143000"/>
            <a:ext cx="8939586" cy="2286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58577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419285"/>
            <a:ext cx="8229600" cy="4524315"/>
          </a:xfrm>
          <a:prstGeom prst="rect">
            <a:avLst/>
          </a:prstGeom>
          <a:noFill/>
        </p:spPr>
        <p:txBody>
          <a:bodyPr wrap="square" rtlCol="0">
            <a:spAutoFit/>
          </a:bodyPr>
          <a:lstStyle/>
          <a:p>
            <a:pPr algn="ctr"/>
            <a:r>
              <a:rPr lang="en-US" sz="3600" dirty="0" smtClean="0">
                <a:latin typeface="Bookman Old Style" panose="02050604050505020204" pitchFamily="18" charset="0"/>
              </a:rPr>
              <a:t>If you volunteer for or participate in extra activities such as student basketball games, spirit nights or are working in your classroom outside of the school day to pack or move, you are not covered under workman’s compensation in the even of personal injury.</a:t>
            </a:r>
            <a:endParaRPr lang="en-US" sz="3600" dirty="0">
              <a:latin typeface="Bookman Old Style" panose="02050604050505020204" pitchFamily="18" charset="0"/>
            </a:endParaRPr>
          </a:p>
        </p:txBody>
      </p:sp>
      <p:sp>
        <p:nvSpPr>
          <p:cNvPr id="3" name="TextBox 2"/>
          <p:cNvSpPr txBox="1"/>
          <p:nvPr/>
        </p:nvSpPr>
        <p:spPr>
          <a:xfrm rot="21045728">
            <a:off x="286838" y="305445"/>
            <a:ext cx="2448059" cy="923330"/>
          </a:xfrm>
          <a:prstGeom prst="rect">
            <a:avLst/>
          </a:prstGeom>
          <a:noFill/>
        </p:spPr>
        <p:txBody>
          <a:bodyPr wrap="square" rtlCol="0">
            <a:spAutoFit/>
          </a:bodyPr>
          <a:lstStyle/>
          <a:p>
            <a:pPr algn="ctr"/>
            <a:r>
              <a:rPr lang="en-US" sz="5400" b="1" dirty="0" smtClean="0">
                <a:solidFill>
                  <a:srgbClr val="FF0000"/>
                </a:solidFill>
                <a:latin typeface="Bookman Old Style" panose="02050604050505020204" pitchFamily="18" charset="0"/>
              </a:rPr>
              <a:t>FYI…</a:t>
            </a:r>
            <a:endParaRPr lang="en-US" sz="5400" b="1" dirty="0">
              <a:latin typeface="Bookman Old Style" panose="02050604050505020204" pitchFamily="18" charset="0"/>
            </a:endParaRPr>
          </a:p>
        </p:txBody>
      </p:sp>
    </p:spTree>
    <p:extLst>
      <p:ext uri="{BB962C8B-B14F-4D97-AF65-F5344CB8AC3E}">
        <p14:creationId xmlns:p14="http://schemas.microsoft.com/office/powerpoint/2010/main" val="15558577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1200" y="533400"/>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Renovations</a:t>
            </a:r>
            <a:endParaRPr lang="en-US" sz="3600" dirty="0">
              <a:solidFill>
                <a:srgbClr val="FF0000"/>
              </a:solidFill>
              <a:latin typeface="Bookman Old Style" panose="02050604050505020204" pitchFamily="18" charset="0"/>
            </a:endParaRPr>
          </a:p>
        </p:txBody>
      </p:sp>
      <p:sp>
        <p:nvSpPr>
          <p:cNvPr id="6" name="TextBox 5"/>
          <p:cNvSpPr txBox="1"/>
          <p:nvPr/>
        </p:nvSpPr>
        <p:spPr>
          <a:xfrm>
            <a:off x="1251397" y="1371600"/>
            <a:ext cx="6858000" cy="1754326"/>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Be patient, be focused on the outcome and the updated facilities you will have.</a:t>
            </a:r>
            <a:endParaRPr lang="en-US" sz="3600" dirty="0">
              <a:solidFill>
                <a:srgbClr val="7030A0"/>
              </a:solidFill>
              <a:latin typeface="Bookman Old Style" panose="02050604050505020204"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3162416"/>
            <a:ext cx="5105400" cy="340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58577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21167024">
            <a:off x="19770" y="377422"/>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Enrollment is up!!</a:t>
            </a:r>
            <a:endParaRPr lang="en-US" sz="3600" dirty="0">
              <a:solidFill>
                <a:srgbClr val="FF0000"/>
              </a:solidFill>
              <a:latin typeface="Bookman Old Style" panose="02050604050505020204" pitchFamily="18" charset="0"/>
            </a:endParaRPr>
          </a:p>
        </p:txBody>
      </p:sp>
      <p:sp>
        <p:nvSpPr>
          <p:cNvPr id="6" name="TextBox 5"/>
          <p:cNvSpPr txBox="1"/>
          <p:nvPr/>
        </p:nvSpPr>
        <p:spPr>
          <a:xfrm>
            <a:off x="152400" y="1750874"/>
            <a:ext cx="4349056" cy="1754326"/>
          </a:xfrm>
          <a:prstGeom prst="rect">
            <a:avLst/>
          </a:prstGeom>
          <a:noFill/>
        </p:spPr>
        <p:txBody>
          <a:bodyPr wrap="square" rtlCol="0">
            <a:spAutoFit/>
          </a:bodyPr>
          <a:lstStyle/>
          <a:p>
            <a:pPr algn="ctr"/>
            <a:r>
              <a:rPr lang="en-US" sz="3600" dirty="0" smtClean="0">
                <a:latin typeface="Bookman Old Style" panose="02050604050505020204" pitchFamily="18" charset="0"/>
              </a:rPr>
              <a:t>We’re all feeling the squeeze, some more than others. </a:t>
            </a:r>
            <a:endParaRPr lang="en-US" sz="3600" dirty="0">
              <a:latin typeface="Bookman Old Style" panose="02050604050505020204" pitchFamily="18" charset="0"/>
            </a:endParaRPr>
          </a:p>
        </p:txBody>
      </p:sp>
      <p:sp>
        <p:nvSpPr>
          <p:cNvPr id="5" name="TextBox 4"/>
          <p:cNvSpPr txBox="1"/>
          <p:nvPr/>
        </p:nvSpPr>
        <p:spPr>
          <a:xfrm>
            <a:off x="152400" y="4321076"/>
            <a:ext cx="8803783" cy="2308324"/>
          </a:xfrm>
          <a:prstGeom prst="rect">
            <a:avLst/>
          </a:prstGeom>
          <a:noFill/>
        </p:spPr>
        <p:txBody>
          <a:bodyPr wrap="square" rtlCol="0">
            <a:spAutoFit/>
          </a:bodyPr>
          <a:lstStyle/>
          <a:p>
            <a:pPr algn="ctr"/>
            <a:r>
              <a:rPr lang="en-US" sz="3600" dirty="0" smtClean="0">
                <a:latin typeface="Bookman Old Style" panose="02050604050505020204" pitchFamily="18" charset="0"/>
              </a:rPr>
              <a:t>Some of us have been without a classroom or have been sharing classrooms for years, some of us are new to this……</a:t>
            </a:r>
            <a:r>
              <a:rPr lang="en-US" sz="3600" dirty="0" err="1" smtClean="0">
                <a:latin typeface="Bookman Old Style" panose="02050604050505020204" pitchFamily="18" charset="0"/>
              </a:rPr>
              <a:t>etc</a:t>
            </a:r>
            <a:endParaRPr lang="en-US" sz="3600" dirty="0">
              <a:latin typeface="Bookman Old Style" panose="02050604050505020204" pitchFamily="18" charset="0"/>
            </a:endParaRPr>
          </a:p>
        </p:txBody>
      </p:sp>
      <p:sp>
        <p:nvSpPr>
          <p:cNvPr id="2" name="Rectangle 1"/>
          <p:cNvSpPr/>
          <p:nvPr/>
        </p:nvSpPr>
        <p:spPr>
          <a:xfrm>
            <a:off x="4536873" y="990600"/>
            <a:ext cx="3997527" cy="320040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http://cms.educ.ttu.edu/uploadedFiles/news-and-information/newsletter/february/images/Upward%20Arrow.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4850" y="1135867"/>
            <a:ext cx="3640950" cy="2909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85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17395"/>
            <a:ext cx="6019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AUGUST CEA Newspaper</a:t>
            </a:r>
            <a:endParaRPr lang="en-US" sz="3600" dirty="0">
              <a:solidFill>
                <a:srgbClr val="FF0000"/>
              </a:solidFill>
              <a:latin typeface="Bookman Old Style" panose="02050604050505020204" pitchFamily="18" charset="0"/>
            </a:endParaRPr>
          </a:p>
        </p:txBody>
      </p:sp>
      <p:sp>
        <p:nvSpPr>
          <p:cNvPr id="6" name="TextBox 5"/>
          <p:cNvSpPr txBox="1"/>
          <p:nvPr/>
        </p:nvSpPr>
        <p:spPr>
          <a:xfrm>
            <a:off x="1295400" y="914400"/>
            <a:ext cx="6858000" cy="1200329"/>
          </a:xfrm>
          <a:prstGeom prst="rect">
            <a:avLst/>
          </a:prstGeom>
          <a:noFill/>
        </p:spPr>
        <p:txBody>
          <a:bodyPr wrap="square" rtlCol="0">
            <a:spAutoFit/>
          </a:bodyPr>
          <a:lstStyle/>
          <a:p>
            <a:pPr algn="ctr"/>
            <a:r>
              <a:rPr lang="en-US" sz="3600" dirty="0" smtClean="0">
                <a:latin typeface="Bookman Old Style" panose="02050604050505020204" pitchFamily="18" charset="0"/>
              </a:rPr>
              <a:t>The focus is on retirement, you might want to save this.</a:t>
            </a:r>
            <a:endParaRPr lang="en-US" sz="3600" dirty="0">
              <a:latin typeface="Bookman Old Style" panose="02050604050505020204" pitchFamily="18" charset="0"/>
            </a:endParaRPr>
          </a:p>
        </p:txBody>
      </p:sp>
      <p:sp>
        <p:nvSpPr>
          <p:cNvPr id="5" name="TextBox 4"/>
          <p:cNvSpPr txBox="1"/>
          <p:nvPr/>
        </p:nvSpPr>
        <p:spPr>
          <a:xfrm>
            <a:off x="0" y="2286000"/>
            <a:ext cx="4724400" cy="3046988"/>
          </a:xfrm>
          <a:prstGeom prst="rect">
            <a:avLst/>
          </a:prstGeom>
          <a:noFill/>
        </p:spPr>
        <p:txBody>
          <a:bodyPr wrap="square" rtlCol="0">
            <a:spAutoFit/>
          </a:bodyPr>
          <a:lstStyle/>
          <a:p>
            <a:pPr algn="ctr"/>
            <a:r>
              <a:rPr lang="en-US" sz="3200" b="1" dirty="0" smtClean="0">
                <a:solidFill>
                  <a:srgbClr val="FF0000"/>
                </a:solidFill>
                <a:latin typeface="Bookman Old Style" panose="02050604050505020204" pitchFamily="18" charset="0"/>
              </a:rPr>
              <a:t>Cromwell is hosting </a:t>
            </a:r>
            <a:r>
              <a:rPr lang="en-US" sz="3200" dirty="0" smtClean="0">
                <a:latin typeface="Bookman Old Style" panose="02050604050505020204" pitchFamily="18" charset="0"/>
              </a:rPr>
              <a:t>the CEA retirement seminar Monday </a:t>
            </a:r>
            <a:r>
              <a:rPr lang="en-US" sz="3200" b="1" dirty="0" smtClean="0">
                <a:solidFill>
                  <a:srgbClr val="FF0000"/>
                </a:solidFill>
                <a:latin typeface="Bookman Old Style" panose="02050604050505020204" pitchFamily="18" charset="0"/>
              </a:rPr>
              <a:t>February 29, 2016</a:t>
            </a:r>
            <a:r>
              <a:rPr lang="en-US" sz="3200" dirty="0" smtClean="0">
                <a:latin typeface="Bookman Old Style" panose="02050604050505020204" pitchFamily="18" charset="0"/>
              </a:rPr>
              <a:t>.  Register on the CEA website.</a:t>
            </a:r>
            <a:endParaRPr lang="en-US" sz="3200" dirty="0">
              <a:latin typeface="Bookman Old Style" panose="02050604050505020204" pitchFamily="18" charset="0"/>
            </a:endParaRPr>
          </a:p>
        </p:txBody>
      </p:sp>
      <p:pic>
        <p:nvPicPr>
          <p:cNvPr id="3076" name="Picture 4" descr="http://jenngreenberg.com/wp-content/uploads/sites/316/2014/08/retiremen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4022" y="2590800"/>
            <a:ext cx="4493778" cy="260166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90500" y="5638800"/>
            <a:ext cx="8420100" cy="1200329"/>
          </a:xfrm>
          <a:prstGeom prst="rect">
            <a:avLst/>
          </a:prstGeom>
          <a:noFill/>
        </p:spPr>
        <p:txBody>
          <a:bodyPr wrap="square" rtlCol="0">
            <a:spAutoFit/>
          </a:bodyPr>
          <a:lstStyle/>
          <a:p>
            <a:pPr algn="ctr"/>
            <a:r>
              <a:rPr lang="en-US" sz="3600" dirty="0" smtClean="0">
                <a:latin typeface="Bookman Old Style" panose="02050604050505020204" pitchFamily="18" charset="0"/>
              </a:rPr>
              <a:t>Check the CEA website for other dates and locations!</a:t>
            </a:r>
            <a:endParaRPr lang="en-US" sz="3600" dirty="0">
              <a:latin typeface="Bookman Old Style" panose="02050604050505020204" pitchFamily="18" charset="0"/>
            </a:endParaRPr>
          </a:p>
        </p:txBody>
      </p:sp>
      <p:cxnSp>
        <p:nvCxnSpPr>
          <p:cNvPr id="3" name="Straight Connector 2"/>
          <p:cNvCxnSpPr/>
          <p:nvPr/>
        </p:nvCxnSpPr>
        <p:spPr>
          <a:xfrm>
            <a:off x="0" y="5638800"/>
            <a:ext cx="914400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58577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44268"/>
            <a:ext cx="3124200" cy="646331"/>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RHTA Social</a:t>
            </a:r>
            <a:endParaRPr lang="en-US" sz="3600" dirty="0">
              <a:solidFill>
                <a:srgbClr val="FF0000"/>
              </a:solidFill>
              <a:latin typeface="Bookman Old Style" panose="02050604050505020204" pitchFamily="18" charset="0"/>
            </a:endParaRPr>
          </a:p>
        </p:txBody>
      </p:sp>
      <p:sp>
        <p:nvSpPr>
          <p:cNvPr id="6" name="TextBox 5"/>
          <p:cNvSpPr txBox="1"/>
          <p:nvPr/>
        </p:nvSpPr>
        <p:spPr>
          <a:xfrm>
            <a:off x="1066800" y="1066800"/>
            <a:ext cx="685800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Friday September 11</a:t>
            </a:r>
            <a:r>
              <a:rPr lang="en-US" sz="3600" baseline="30000" dirty="0" smtClean="0">
                <a:solidFill>
                  <a:srgbClr val="7030A0"/>
                </a:solidFill>
                <a:latin typeface="Bookman Old Style" panose="02050604050505020204" pitchFamily="18" charset="0"/>
              </a:rPr>
              <a:t>th</a:t>
            </a:r>
            <a:r>
              <a:rPr lang="en-US" sz="3600" dirty="0" smtClean="0">
                <a:solidFill>
                  <a:srgbClr val="7030A0"/>
                </a:solidFill>
                <a:latin typeface="Bookman Old Style" panose="02050604050505020204" pitchFamily="18" charset="0"/>
              </a:rPr>
              <a:t> </a:t>
            </a:r>
          </a:p>
        </p:txBody>
      </p:sp>
      <p:pic>
        <p:nvPicPr>
          <p:cNvPr id="24578" name="Picture 2" descr="http://d2eawub7utcl6.cloudfront.net/s0/uploads/locations/65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083464"/>
            <a:ext cx="3276600" cy="225993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4798874"/>
            <a:ext cx="4038600" cy="1754326"/>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watch your mailbox for more information</a:t>
            </a:r>
            <a:endParaRPr lang="en-US" sz="3600" dirty="0">
              <a:solidFill>
                <a:srgbClr val="7030A0"/>
              </a:solidFill>
              <a:latin typeface="Bookman Old Style" panose="02050604050505020204" pitchFamily="18" charset="0"/>
            </a:endParaRPr>
          </a:p>
        </p:txBody>
      </p:sp>
      <p:pic>
        <p:nvPicPr>
          <p:cNvPr id="24580" name="Picture 4" descr="http://www.clipartbest.com/cliparts/Kcn/eMx/KcneMx4di.jpe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7657" y="4910546"/>
            <a:ext cx="2087677" cy="1718854"/>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http://pix.iemoji.com/images/emoji/apple/8.3/256/thumbs-up-sign.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62600" y="5520146"/>
            <a:ext cx="1028700" cy="10287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rot="21027547">
            <a:off x="4596558" y="4649340"/>
            <a:ext cx="4194220" cy="646331"/>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Thank you Adele!</a:t>
            </a:r>
            <a:endParaRPr lang="en-US" sz="3600" dirty="0">
              <a:solidFill>
                <a:srgbClr val="FF0000"/>
              </a:solidFill>
              <a:latin typeface="Bookman Old Style" panose="02050604050505020204" pitchFamily="18" charset="0"/>
            </a:endParaRPr>
          </a:p>
        </p:txBody>
      </p:sp>
      <p:sp>
        <p:nvSpPr>
          <p:cNvPr id="2" name="Rectangle 1"/>
          <p:cNvSpPr/>
          <p:nvPr/>
        </p:nvSpPr>
        <p:spPr>
          <a:xfrm>
            <a:off x="2514600" y="1828800"/>
            <a:ext cx="34290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loud 2"/>
          <p:cNvSpPr/>
          <p:nvPr/>
        </p:nvSpPr>
        <p:spPr>
          <a:xfrm rot="20941959">
            <a:off x="3623265" y="3817809"/>
            <a:ext cx="6981619" cy="5115612"/>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585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par>
                                <p:cTn id="16" presetID="22" presetClass="entr" presetSubtype="4" fill="hold" nodeType="withEffect">
                                  <p:stCondLst>
                                    <p:cond delay="0"/>
                                  </p:stCondLst>
                                  <p:childTnLst>
                                    <p:set>
                                      <p:cBhvr>
                                        <p:cTn id="17" dur="1" fill="hold">
                                          <p:stCondLst>
                                            <p:cond delay="0"/>
                                          </p:stCondLst>
                                        </p:cTn>
                                        <p:tgtEl>
                                          <p:spTgt spid="24582"/>
                                        </p:tgtEl>
                                        <p:attrNameLst>
                                          <p:attrName>style.visibility</p:attrName>
                                        </p:attrNameLst>
                                      </p:cBhvr>
                                      <p:to>
                                        <p:strVal val="visible"/>
                                      </p:to>
                                    </p:set>
                                    <p:animEffect transition="in" filter="wipe(down)">
                                      <p:cBhvr>
                                        <p:cTn id="18" dur="500"/>
                                        <p:tgtEl>
                                          <p:spTgt spid="24582"/>
                                        </p:tgtEl>
                                      </p:cBhvr>
                                    </p:animEffect>
                                  </p:childTnLst>
                                </p:cTn>
                              </p:par>
                              <p:par>
                                <p:cTn id="19" presetID="22" presetClass="entr" presetSubtype="4" fill="hold" nodeType="withEffect">
                                  <p:stCondLst>
                                    <p:cond delay="0"/>
                                  </p:stCondLst>
                                  <p:childTnLst>
                                    <p:set>
                                      <p:cBhvr>
                                        <p:cTn id="20" dur="1" fill="hold">
                                          <p:stCondLst>
                                            <p:cond delay="0"/>
                                          </p:stCondLst>
                                        </p:cTn>
                                        <p:tgtEl>
                                          <p:spTgt spid="24580"/>
                                        </p:tgtEl>
                                        <p:attrNameLst>
                                          <p:attrName>style.visibility</p:attrName>
                                        </p:attrNameLst>
                                      </p:cBhvr>
                                      <p:to>
                                        <p:strVal val="visible"/>
                                      </p:to>
                                    </p:set>
                                    <p:animEffect transition="in" filter="wipe(down)">
                                      <p:cBhvr>
                                        <p:cTn id="21" dur="500"/>
                                        <p:tgtEl>
                                          <p:spTgt spid="2458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990599"/>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RHTA MEETINGS</a:t>
            </a:r>
            <a:endParaRPr lang="en-US" sz="3600" dirty="0">
              <a:solidFill>
                <a:srgbClr val="FF0000"/>
              </a:solidFill>
              <a:latin typeface="Bookman Old Style" panose="02050604050505020204" pitchFamily="18" charset="0"/>
            </a:endParaRPr>
          </a:p>
        </p:txBody>
      </p:sp>
      <p:sp>
        <p:nvSpPr>
          <p:cNvPr id="6" name="TextBox 5"/>
          <p:cNvSpPr txBox="1"/>
          <p:nvPr/>
        </p:nvSpPr>
        <p:spPr>
          <a:xfrm>
            <a:off x="1251397" y="2133600"/>
            <a:ext cx="6858000" cy="1754326"/>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4</a:t>
            </a:r>
            <a:r>
              <a:rPr lang="en-US" sz="3600" baseline="30000" dirty="0" smtClean="0">
                <a:solidFill>
                  <a:srgbClr val="7030A0"/>
                </a:solidFill>
                <a:latin typeface="Bookman Old Style" panose="02050604050505020204" pitchFamily="18" charset="0"/>
              </a:rPr>
              <a:t>TH</a:t>
            </a:r>
            <a:r>
              <a:rPr lang="en-US" sz="3600" dirty="0" smtClean="0">
                <a:solidFill>
                  <a:srgbClr val="7030A0"/>
                </a:solidFill>
                <a:latin typeface="Bookman Old Style" panose="02050604050505020204" pitchFamily="18" charset="0"/>
              </a:rPr>
              <a:t> Wednesday of every month at GMS library media center 3:45</a:t>
            </a:r>
            <a:endParaRPr lang="en-US" sz="3600" dirty="0">
              <a:solidFill>
                <a:srgbClr val="7030A0"/>
              </a:solidFill>
              <a:latin typeface="Bookman Old Style" panose="02050604050505020204" pitchFamily="18" charset="0"/>
            </a:endParaRPr>
          </a:p>
        </p:txBody>
      </p:sp>
      <p:sp>
        <p:nvSpPr>
          <p:cNvPr id="5" name="TextBox 4"/>
          <p:cNvSpPr txBox="1"/>
          <p:nvPr/>
        </p:nvSpPr>
        <p:spPr>
          <a:xfrm>
            <a:off x="1215980" y="4114800"/>
            <a:ext cx="6858000" cy="1200329"/>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Schedules will be posted in your building</a:t>
            </a:r>
            <a:endParaRPr lang="en-US" sz="3600" dirty="0">
              <a:solidFill>
                <a:srgbClr val="7030A0"/>
              </a:solidFill>
              <a:latin typeface="Bookman Old Style" panose="02050604050505020204" pitchFamily="18" charset="0"/>
            </a:endParaRPr>
          </a:p>
        </p:txBody>
      </p:sp>
    </p:spTree>
    <p:extLst>
      <p:ext uri="{BB962C8B-B14F-4D97-AF65-F5344CB8AC3E}">
        <p14:creationId xmlns:p14="http://schemas.microsoft.com/office/powerpoint/2010/main" val="1827335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68887" y="202258"/>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CERTIFICATION</a:t>
            </a:r>
            <a:endParaRPr lang="en-US" sz="3600" dirty="0">
              <a:solidFill>
                <a:srgbClr val="FF0000"/>
              </a:solidFill>
              <a:latin typeface="Bookman Old Style" panose="02050604050505020204" pitchFamily="18" charset="0"/>
            </a:endParaRPr>
          </a:p>
        </p:txBody>
      </p:sp>
      <p:sp>
        <p:nvSpPr>
          <p:cNvPr id="7" name="TextBox 6"/>
          <p:cNvSpPr txBox="1"/>
          <p:nvPr/>
        </p:nvSpPr>
        <p:spPr>
          <a:xfrm>
            <a:off x="11806" y="834479"/>
            <a:ext cx="9146146" cy="384721"/>
          </a:xfrm>
          <a:prstGeom prst="rect">
            <a:avLst/>
          </a:prstGeom>
          <a:noFill/>
        </p:spPr>
        <p:txBody>
          <a:bodyPr wrap="square" rtlCol="0">
            <a:spAutoFit/>
          </a:bodyPr>
          <a:lstStyle/>
          <a:p>
            <a:r>
              <a:rPr lang="en-US" sz="1900" dirty="0" smtClean="0">
                <a:latin typeface="Bookman Old Style" panose="02050604050505020204" pitchFamily="18" charset="0"/>
              </a:rPr>
              <a:t>It is YOUR RESPONSIBILITY to know when your CERTIFICATION EXPIRES.</a:t>
            </a:r>
            <a:endParaRPr lang="en-US" sz="1900" dirty="0">
              <a:latin typeface="Bookman Old Style" panose="02050604050505020204" pitchFamily="18" charset="0"/>
            </a:endParaRPr>
          </a:p>
        </p:txBody>
      </p:sp>
      <p:sp>
        <p:nvSpPr>
          <p:cNvPr id="8" name="TextBox 7"/>
          <p:cNvSpPr txBox="1"/>
          <p:nvPr/>
        </p:nvSpPr>
        <p:spPr>
          <a:xfrm>
            <a:off x="63321" y="1246257"/>
            <a:ext cx="9156879" cy="353943"/>
          </a:xfrm>
          <a:prstGeom prst="rect">
            <a:avLst/>
          </a:prstGeom>
          <a:noFill/>
        </p:spPr>
        <p:txBody>
          <a:bodyPr wrap="square" rtlCol="0">
            <a:spAutoFit/>
          </a:bodyPr>
          <a:lstStyle/>
          <a:p>
            <a:r>
              <a:rPr lang="en-US" sz="1700" dirty="0" smtClean="0">
                <a:latin typeface="Bookman Old Style" panose="02050604050505020204" pitchFamily="18" charset="0"/>
              </a:rPr>
              <a:t>This information can be found at the bottom of your RHTA Annual Wage Agreement  </a:t>
            </a:r>
            <a:endParaRPr lang="en-US" sz="1700" dirty="0">
              <a:latin typeface="Bookman Old Style" panose="02050604050505020204" pitchFamily="18" charset="0"/>
            </a:endParaRPr>
          </a:p>
        </p:txBody>
      </p:sp>
      <p:sp>
        <p:nvSpPr>
          <p:cNvPr id="2" name="Rectangle 1"/>
          <p:cNvSpPr/>
          <p:nvPr/>
        </p:nvSpPr>
        <p:spPr>
          <a:xfrm>
            <a:off x="13952" y="1753392"/>
            <a:ext cx="9144000" cy="51292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77" y="2012330"/>
            <a:ext cx="889635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5715000" y="2786806"/>
            <a:ext cx="2438400"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4362450"/>
            <a:ext cx="88963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Oval 16"/>
          <p:cNvSpPr/>
          <p:nvPr/>
        </p:nvSpPr>
        <p:spPr>
          <a:xfrm>
            <a:off x="2657898" y="2316939"/>
            <a:ext cx="3666702" cy="638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83545" y="5581650"/>
            <a:ext cx="3855055"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324600" y="4443833"/>
            <a:ext cx="155724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438698" y="4688927"/>
            <a:ext cx="2142702"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052849" y="4362450"/>
            <a:ext cx="1528551" cy="3816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flipH="1">
            <a:off x="3581400" y="5334000"/>
            <a:ext cx="3124200" cy="70485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5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95400" y="707577"/>
            <a:ext cx="63246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HAVE A GREAT YEAR!</a:t>
            </a:r>
            <a:endParaRPr lang="en-US" sz="3600" dirty="0">
              <a:solidFill>
                <a:srgbClr val="FF0000"/>
              </a:solidFill>
              <a:latin typeface="Bookman Old Style" panose="02050604050505020204" pitchFamily="18" charset="0"/>
            </a:endParaRPr>
          </a:p>
        </p:txBody>
      </p:sp>
      <p:sp>
        <p:nvSpPr>
          <p:cNvPr id="6" name="TextBox 5"/>
          <p:cNvSpPr txBox="1"/>
          <p:nvPr/>
        </p:nvSpPr>
        <p:spPr>
          <a:xfrm>
            <a:off x="1219200" y="1524000"/>
            <a:ext cx="685800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We’re here if you need us!</a:t>
            </a:r>
            <a:endParaRPr lang="en-US" sz="3600" dirty="0">
              <a:solidFill>
                <a:srgbClr val="7030A0"/>
              </a:solidFill>
              <a:latin typeface="Bookman Old Style" panose="02050604050505020204" pitchFamily="18" charset="0"/>
            </a:endParaRPr>
          </a:p>
        </p:txBody>
      </p:sp>
      <p:pic>
        <p:nvPicPr>
          <p:cNvPr id="4098" name="Picture 2" descr="http://demotivators.despair.com/demotivational/knowledgedemotivato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743200"/>
            <a:ext cx="5410200" cy="3829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0777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5689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3.bp.blogspot.com/-JSZZPq0smSo/VAiWIRZOAsI/AAAAAAAAFjc/vMKplV0HaGU/s1600/Educational.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7296"/>
            <a:ext cx="3829050" cy="38290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maxcdnpull.savingmorethanme.netdna-cdn.com/wp-content/uploads/2012/09/hate-school-calvin-and-hobbes-248x300.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513071"/>
            <a:ext cx="23622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s-media-cache-ak0.pinimg.com/originals/b1/c5/e7/b1c5e76b219c243351e33e6e55c6c902.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962400"/>
            <a:ext cx="7620000" cy="245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4198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clubtexting.typepad.com/.a/6a00e5528cee3888330177446bbeca970d-800wi">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199"/>
            <a:ext cx="1981200" cy="2797879"/>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s-media-cache-ak0.pinimg.com/236x/0c/b3/7b/0cb37b2da19b3c96523f01edafe6b42b.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609600"/>
            <a:ext cx="2247900"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9401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449</TotalTime>
  <Words>618</Words>
  <Application>Microsoft Office PowerPoint</Application>
  <PresentationFormat>On-screen Show (4:3)</PresentationFormat>
  <Paragraphs>115</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Rocky Hill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Bartha</dc:creator>
  <cp:lastModifiedBy>Windows User</cp:lastModifiedBy>
  <cp:revision>46</cp:revision>
  <dcterms:created xsi:type="dcterms:W3CDTF">2015-07-06T11:56:30Z</dcterms:created>
  <dcterms:modified xsi:type="dcterms:W3CDTF">2015-08-27T16:49:01Z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