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86" r:id="rId5"/>
    <p:sldId id="327" r:id="rId6"/>
    <p:sldId id="287" r:id="rId7"/>
    <p:sldId id="288" r:id="rId8"/>
    <p:sldId id="328" r:id="rId9"/>
    <p:sldId id="276" r:id="rId10"/>
    <p:sldId id="275" r:id="rId11"/>
    <p:sldId id="268" r:id="rId12"/>
    <p:sldId id="259" r:id="rId13"/>
    <p:sldId id="319" r:id="rId14"/>
    <p:sldId id="322" r:id="rId15"/>
    <p:sldId id="317" r:id="rId16"/>
    <p:sldId id="318" r:id="rId17"/>
    <p:sldId id="309" r:id="rId18"/>
    <p:sldId id="312" r:id="rId19"/>
    <p:sldId id="313" r:id="rId20"/>
    <p:sldId id="258" r:id="rId21"/>
    <p:sldId id="300" r:id="rId22"/>
    <p:sldId id="307" r:id="rId23"/>
    <p:sldId id="308" r:id="rId24"/>
    <p:sldId id="320" r:id="rId25"/>
    <p:sldId id="279" r:id="rId26"/>
    <p:sldId id="28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E5F608"/>
    <a:srgbClr val="E9F828"/>
    <a:srgbClr val="90F828"/>
    <a:srgbClr val="F6A8D6"/>
    <a:srgbClr val="EB85D8"/>
    <a:srgbClr val="99FF33"/>
    <a:srgbClr val="FFFF99"/>
    <a:srgbClr val="EEA0B1"/>
    <a:srgbClr val="EB8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1" autoAdjust="0"/>
    <p:restoredTop sz="94660" autoAdjust="0"/>
  </p:normalViewPr>
  <p:slideViewPr>
    <p:cSldViewPr>
      <p:cViewPr>
        <p:scale>
          <a:sx n="70" d="100"/>
          <a:sy n="70" d="100"/>
        </p:scale>
        <p:origin x="-1644" y="-1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38221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56972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10C975-AD3A-473C-B0D5-3E2FA85C0615}"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45855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10C975-AD3A-473C-B0D5-3E2FA85C0615}"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78360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10C975-AD3A-473C-B0D5-3E2FA85C0615}" type="datetimeFigureOut">
              <a:rPr lang="en-US" smtClean="0"/>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213958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10C975-AD3A-473C-B0D5-3E2FA85C0615}"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654800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10C975-AD3A-473C-B0D5-3E2FA85C0615}"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232609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04718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10C975-AD3A-473C-B0D5-3E2FA85C0615}"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188745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46759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0C975-AD3A-473C-B0D5-3E2FA85C0615}"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B305-E6C8-45E7-8322-4F24E90C24BC}" type="slidenum">
              <a:rPr lang="en-US" smtClean="0"/>
              <a:t>‹#›</a:t>
            </a:fld>
            <a:endParaRPr lang="en-US"/>
          </a:p>
        </p:txBody>
      </p:sp>
    </p:spTree>
    <p:extLst>
      <p:ext uri="{BB962C8B-B14F-4D97-AF65-F5344CB8AC3E}">
        <p14:creationId xmlns:p14="http://schemas.microsoft.com/office/powerpoint/2010/main" val="369539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0C975-AD3A-473C-B0D5-3E2FA85C0615}" type="datetimeFigureOut">
              <a:rPr lang="en-US" smtClean="0"/>
              <a:t>8/27/2019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1B305-E6C8-45E7-8322-4F24E90C24BC}" type="slidenum">
              <a:rPr lang="en-US" smtClean="0"/>
              <a:t>‹#›</a:t>
            </a:fld>
            <a:endParaRPr lang="en-US"/>
          </a:p>
        </p:txBody>
      </p:sp>
    </p:spTree>
    <p:extLst>
      <p:ext uri="{BB962C8B-B14F-4D97-AF65-F5344CB8AC3E}">
        <p14:creationId xmlns:p14="http://schemas.microsoft.com/office/powerpoint/2010/main" val="4072871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com/url?sa=i&amp;rct=j&amp;q=&amp;esrc=s&amp;source=images&amp;cd=&amp;cad=rja&amp;uact=8&amp;ved=0ahUKEwi5xr7VmOnOAhXCLB4KHeqTAEwQjRwIBw&amp;url=https://accomplishedcaliforniateachers.wordpress.com/2010/10/04/teacher-evaluations-still-to-be-negotiated/&amp;bvm=bv.131286987,d.dmo&amp;psig=AFQjCNEBMLCC4HtO-JAKoNzpK10iz_gwJQ&amp;ust=1472648267930354"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7.png"/><Relationship Id="rId2" Type="http://schemas.openxmlformats.org/officeDocument/2006/relationships/hyperlink" Target="http://www.google.com/url?sa=i&amp;rct=j&amp;q=&amp;esrc=s&amp;source=images&amp;cd=&amp;cad=rja&amp;uact=8&amp;ved=0CAcQjRxqFQoTCOTzjP-u_sYCFcOPDQodvOIArw&amp;url=http://www.nutritionix.com/on-the-border-mexican-grill-cantina/menu&amp;ei=EL63VeSrDsOfNrzFg_gK&amp;psig=AFQjCNFeyRIPocATg4fm5tVS-IyPEtOtcg&amp;ust=1438191478543044"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source=images&amp;cd=&amp;cad=rja&amp;uact=8&amp;ved=0CAcQjRxqFQoTCNKv6Iqw_sYCFQPQgAodXM0ASw&amp;url=http://www.iemoji.com/view/emoji/56/people/thumbs-up-sign&amp;ei=Nb-3VZLBDoOggwTcmoPYBA&amp;bvm=bv.98717601,d.eXY&amp;psig=AFQjCNGrAk36cVI4e1s35w4H229PM-X_Mw&amp;ust=1438191795490363" TargetMode="External"/><Relationship Id="rId5" Type="http://schemas.openxmlformats.org/officeDocument/2006/relationships/image" Target="../media/image16.jpeg"/><Relationship Id="rId4" Type="http://schemas.openxmlformats.org/officeDocument/2006/relationships/hyperlink" Target="http://www.google.com/url?sa=i&amp;rct=j&amp;q=&amp;esrc=s&amp;source=images&amp;cd=&amp;cad=rja&amp;uact=8&amp;ved=0CAcQjRxqFQoTCP_9vuKv_sYCFYiLDQodSVkGbA&amp;url=http://www.clipartbest.com/clipart-KcneMx4di&amp;ei=4L63Vf-NKYiXNsmymeAG&amp;psig=AFQjCNGnwEqNrg7UZlRgj75DLoR6t5ddGA&amp;ust=143819169959586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com/url?sa=i&amp;rct=j&amp;q=&amp;esrc=s&amp;source=images&amp;cd=&amp;cad=rja&amp;uact=8&amp;ved=0ahUKEwim6reVwuvVAhXFPiYKHep0BKQQjRwIBw&amp;url=https://www.pinterest.com/pin/353603008227410566/&amp;psig=AFQjCNFeprWiyq293v_zrQoAaHwVHvOV_g&amp;ust=1503514477371237"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ivisions.tylertech.com/RockyHillES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www.google.com/url?sa=i&amp;rct=j&amp;q=&amp;esrc=s&amp;source=images&amp;cd=&amp;cad=rja&amp;uact=8&amp;ved=0ahUKEwiAjdL0xevVAhUJ6CYKHd4KBXEQjRwIBw&amp;url=https://www.pinterest.com/explore/someecards-teacher/&amp;psig=AFQjCNEqpmuYDbJsBhtEWklgCRWwdOLR6w&amp;ust=1503515490198573"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02196" y="2200870"/>
            <a:ext cx="5927404" cy="923330"/>
          </a:xfrm>
          <a:prstGeom prst="rect">
            <a:avLst/>
          </a:prstGeom>
          <a:noFill/>
        </p:spPr>
        <p:txBody>
          <a:bodyPr wrap="square" rtlCol="0">
            <a:spAutoFit/>
          </a:bodyPr>
          <a:lstStyle/>
          <a:p>
            <a:pPr algn="ctr"/>
            <a:r>
              <a:rPr lang="en-US" sz="5400" dirty="0" smtClean="0">
                <a:latin typeface="Bookman Old Style" panose="02050604050505020204" pitchFamily="18" charset="0"/>
              </a:rPr>
              <a:t>Good Morning!</a:t>
            </a:r>
            <a:endParaRPr lang="en-US" sz="5400" dirty="0">
              <a:latin typeface="Bookman Old Style" panose="02050604050505020204" pitchFamily="18" charset="0"/>
            </a:endParaRPr>
          </a:p>
        </p:txBody>
      </p:sp>
      <p:sp>
        <p:nvSpPr>
          <p:cNvPr id="5" name="TextBox 4"/>
          <p:cNvSpPr txBox="1"/>
          <p:nvPr/>
        </p:nvSpPr>
        <p:spPr>
          <a:xfrm>
            <a:off x="2819400" y="4410670"/>
            <a:ext cx="5257800" cy="923330"/>
          </a:xfrm>
          <a:prstGeom prst="rect">
            <a:avLst/>
          </a:prstGeom>
          <a:noFill/>
        </p:spPr>
        <p:txBody>
          <a:bodyPr wrap="square" rtlCol="0">
            <a:spAutoFit/>
          </a:bodyPr>
          <a:lstStyle/>
          <a:p>
            <a:pPr algn="ctr"/>
            <a:r>
              <a:rPr lang="en-US" sz="5400" dirty="0" smtClean="0">
                <a:latin typeface="Bookman Old Style" panose="02050604050505020204" pitchFamily="18" charset="0"/>
              </a:rPr>
              <a:t>2019-2020</a:t>
            </a:r>
          </a:p>
        </p:txBody>
      </p:sp>
      <p:sp>
        <p:nvSpPr>
          <p:cNvPr id="6" name="TextBox 5"/>
          <p:cNvSpPr txBox="1"/>
          <p:nvPr/>
        </p:nvSpPr>
        <p:spPr>
          <a:xfrm rot="20761827">
            <a:off x="119271" y="255990"/>
            <a:ext cx="3530479" cy="1200329"/>
          </a:xfrm>
          <a:prstGeom prst="rect">
            <a:avLst/>
          </a:prstGeom>
          <a:noFill/>
        </p:spPr>
        <p:txBody>
          <a:bodyPr wrap="square" rtlCol="0">
            <a:spAutoFit/>
          </a:bodyPr>
          <a:lstStyle/>
          <a:p>
            <a:pPr algn="ctr"/>
            <a:r>
              <a:rPr lang="en-US" sz="7200" dirty="0" smtClean="0">
                <a:solidFill>
                  <a:srgbClr val="7030A0"/>
                </a:solidFill>
                <a:latin typeface="Bookman Old Style" panose="02050604050505020204" pitchFamily="18" charset="0"/>
              </a:rPr>
              <a:t>RHTA</a:t>
            </a:r>
            <a:endParaRPr lang="en-US" sz="7200" dirty="0">
              <a:solidFill>
                <a:srgbClr val="7030A0"/>
              </a:solidFill>
              <a:latin typeface="Bookman Old Style" panose="02050604050505020204" pitchFamily="18" charset="0"/>
            </a:endParaRPr>
          </a:p>
        </p:txBody>
      </p:sp>
      <p:sp>
        <p:nvSpPr>
          <p:cNvPr id="7" name="TextBox 6"/>
          <p:cNvSpPr txBox="1"/>
          <p:nvPr/>
        </p:nvSpPr>
        <p:spPr>
          <a:xfrm>
            <a:off x="2286000" y="3317959"/>
            <a:ext cx="6172200" cy="923330"/>
          </a:xfrm>
          <a:prstGeom prst="rect">
            <a:avLst/>
          </a:prstGeom>
          <a:noFill/>
        </p:spPr>
        <p:txBody>
          <a:bodyPr wrap="square" rtlCol="0">
            <a:spAutoFit/>
          </a:bodyPr>
          <a:lstStyle/>
          <a:p>
            <a:pPr algn="ctr"/>
            <a:r>
              <a:rPr lang="en-US" sz="5400" dirty="0" smtClean="0">
                <a:latin typeface="Bookman Old Style" panose="02050604050505020204" pitchFamily="18" charset="0"/>
              </a:rPr>
              <a:t>Welcome Back!</a:t>
            </a:r>
            <a:endParaRPr lang="en-US" sz="5400" dirty="0">
              <a:latin typeface="Bookman Old Style" panose="02050604050505020204" pitchFamily="18" charset="0"/>
            </a:endParaRPr>
          </a:p>
        </p:txBody>
      </p:sp>
      <p:sp>
        <p:nvSpPr>
          <p:cNvPr id="8" name="TextBox 7"/>
          <p:cNvSpPr txBox="1"/>
          <p:nvPr/>
        </p:nvSpPr>
        <p:spPr>
          <a:xfrm rot="20620220">
            <a:off x="67809" y="1237843"/>
            <a:ext cx="5223173"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R</a:t>
            </a:r>
            <a:r>
              <a:rPr lang="en-US" sz="2400" dirty="0" smtClean="0">
                <a:latin typeface="Bookman Old Style" panose="02050604050505020204" pitchFamily="18" charset="0"/>
              </a:rPr>
              <a:t>ocky</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H</a:t>
            </a:r>
            <a:r>
              <a:rPr lang="en-US" sz="2400" dirty="0" smtClean="0">
                <a:latin typeface="Bookman Old Style" panose="02050604050505020204" pitchFamily="18" charset="0"/>
              </a:rPr>
              <a:t>ill</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T</a:t>
            </a:r>
            <a:r>
              <a:rPr lang="en-US" sz="2400" dirty="0" smtClean="0">
                <a:latin typeface="Bookman Old Style" panose="02050604050505020204" pitchFamily="18" charset="0"/>
              </a:rPr>
              <a:t>eachers</a:t>
            </a:r>
            <a:r>
              <a:rPr lang="en-US" sz="2400" dirty="0" smtClean="0">
                <a:solidFill>
                  <a:srgbClr val="FF0000"/>
                </a:solidFill>
                <a:latin typeface="Bookman Old Style" panose="02050604050505020204" pitchFamily="18" charset="0"/>
              </a:rPr>
              <a:t> </a:t>
            </a:r>
            <a:r>
              <a:rPr lang="en-US" sz="2400" b="1" dirty="0" smtClean="0">
                <a:solidFill>
                  <a:srgbClr val="FF0000"/>
                </a:solidFill>
                <a:latin typeface="Bookman Old Style" panose="02050604050505020204" pitchFamily="18" charset="0"/>
              </a:rPr>
              <a:t>A</a:t>
            </a:r>
            <a:r>
              <a:rPr lang="en-US" sz="2400" dirty="0" smtClean="0">
                <a:latin typeface="Bookman Old Style" panose="02050604050505020204" pitchFamily="18" charset="0"/>
              </a:rPr>
              <a:t>ssociation</a:t>
            </a:r>
            <a:endParaRPr lang="en-US" sz="2400" dirty="0">
              <a:latin typeface="Bookman Old Style" panose="02050604050505020204" pitchFamily="18" charset="0"/>
            </a:endParaRPr>
          </a:p>
        </p:txBody>
      </p:sp>
      <p:sp>
        <p:nvSpPr>
          <p:cNvPr id="9" name="TextBox 8"/>
          <p:cNvSpPr txBox="1"/>
          <p:nvPr/>
        </p:nvSpPr>
        <p:spPr>
          <a:xfrm>
            <a:off x="2895600" y="6052810"/>
            <a:ext cx="5927404" cy="523220"/>
          </a:xfrm>
          <a:prstGeom prst="rect">
            <a:avLst/>
          </a:prstGeom>
          <a:noFill/>
        </p:spPr>
        <p:txBody>
          <a:bodyPr wrap="square" rtlCol="0">
            <a:spAutoFit/>
          </a:bodyPr>
          <a:lstStyle/>
          <a:p>
            <a:pPr algn="ctr"/>
            <a:r>
              <a:rPr lang="en-US" sz="2800" dirty="0" smtClean="0">
                <a:solidFill>
                  <a:srgbClr val="7030A0"/>
                </a:solidFill>
                <a:latin typeface="Bookman Old Style" panose="02050604050505020204" pitchFamily="18" charset="0"/>
              </a:rPr>
              <a:t>Lori </a:t>
            </a:r>
            <a:r>
              <a:rPr lang="en-US" sz="2800" dirty="0" err="1" smtClean="0">
                <a:solidFill>
                  <a:srgbClr val="7030A0"/>
                </a:solidFill>
                <a:latin typeface="Bookman Old Style" panose="02050604050505020204" pitchFamily="18" charset="0"/>
              </a:rPr>
              <a:t>Cebelius</a:t>
            </a:r>
            <a:r>
              <a:rPr lang="en-US" sz="2800" dirty="0" smtClean="0">
                <a:solidFill>
                  <a:srgbClr val="7030A0"/>
                </a:solidFill>
                <a:latin typeface="Bookman Old Style" panose="02050604050505020204" pitchFamily="18" charset="0"/>
              </a:rPr>
              <a:t> &amp; Michelle Bartha</a:t>
            </a:r>
            <a:endParaRPr lang="en-US" sz="28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2984232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936586">
            <a:off x="-599703" y="188240"/>
            <a:ext cx="52578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 have our own</a:t>
            </a:r>
          </a:p>
          <a:p>
            <a:pPr algn="ctr"/>
            <a:r>
              <a:rPr lang="en-US" sz="3600" dirty="0" smtClean="0">
                <a:solidFill>
                  <a:srgbClr val="FF0000"/>
                </a:solidFill>
                <a:latin typeface="Bookman Old Style" panose="02050604050505020204" pitchFamily="18" charset="0"/>
              </a:rPr>
              <a:t>RHTA Website</a:t>
            </a:r>
            <a:endParaRPr lang="en-US" sz="3600" dirty="0">
              <a:solidFill>
                <a:srgbClr val="FF0000"/>
              </a:solidFill>
              <a:latin typeface="Bookman Old Style" panose="02050604050505020204" pitchFamily="18" charset="0"/>
            </a:endParaRPr>
          </a:p>
        </p:txBody>
      </p:sp>
      <p:sp>
        <p:nvSpPr>
          <p:cNvPr id="6" name="TextBox 5"/>
          <p:cNvSpPr txBox="1"/>
          <p:nvPr/>
        </p:nvSpPr>
        <p:spPr>
          <a:xfrm>
            <a:off x="4579952" y="533400"/>
            <a:ext cx="4291446"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www.rhta.org</a:t>
            </a:r>
            <a:endParaRPr lang="en-US" sz="3600" dirty="0">
              <a:solidFill>
                <a:srgbClr val="FF0000"/>
              </a:solidFill>
              <a:latin typeface="Bookman Old Style" panose="0205060405050502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551" y="1752600"/>
            <a:ext cx="8599847"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20932197">
            <a:off x="1114576" y="2704378"/>
            <a:ext cx="7239000" cy="1200329"/>
          </a:xfrm>
          <a:prstGeom prst="rect">
            <a:avLst/>
          </a:prstGeom>
          <a:solidFill>
            <a:srgbClr val="FFFF00"/>
          </a:solidFill>
        </p:spPr>
        <p:txBody>
          <a:bodyPr wrap="square" rtlCol="0">
            <a:spAutoFit/>
          </a:bodyPr>
          <a:lstStyle/>
          <a:p>
            <a:pPr algn="ctr"/>
            <a:r>
              <a:rPr lang="en-US" sz="3600" dirty="0" smtClean="0">
                <a:latin typeface="Bookman Old Style" panose="02050604050505020204" pitchFamily="18" charset="0"/>
              </a:rPr>
              <a:t>This presentation will be uploaded for your convenience</a:t>
            </a:r>
            <a:endParaRPr lang="en-US" sz="3600" dirty="0">
              <a:latin typeface="Bookman Old Style" panose="02050604050505020204" pitchFamily="18" charset="0"/>
            </a:endParaRPr>
          </a:p>
        </p:txBody>
      </p:sp>
      <p:sp>
        <p:nvSpPr>
          <p:cNvPr id="2" name="Oval 1"/>
          <p:cNvSpPr/>
          <p:nvPr/>
        </p:nvSpPr>
        <p:spPr>
          <a:xfrm>
            <a:off x="457200" y="1750270"/>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79952" y="513665"/>
            <a:ext cx="4371622" cy="7817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88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1896" y="152400"/>
            <a:ext cx="7772400" cy="646331"/>
          </a:xfrm>
          <a:prstGeom prst="rect">
            <a:avLst/>
          </a:prstGeom>
          <a:noFill/>
        </p:spPr>
        <p:txBody>
          <a:bodyPr wrap="square" rtlCol="0">
            <a:spAutoFit/>
          </a:bodyPr>
          <a:lstStyle/>
          <a:p>
            <a:pPr algn="ctr"/>
            <a:r>
              <a:rPr lang="en-US" sz="3600" dirty="0" smtClean="0">
                <a:latin typeface="Bookman Old Style" panose="02050604050505020204" pitchFamily="18" charset="0"/>
              </a:rPr>
              <a:t>RHTA officers and representatives</a:t>
            </a:r>
            <a:endParaRPr lang="en-US" sz="3600" dirty="0">
              <a:latin typeface="Bookman Old Style" panose="02050604050505020204" pitchFamily="18" charset="0"/>
            </a:endParaRPr>
          </a:p>
        </p:txBody>
      </p:sp>
      <p:sp>
        <p:nvSpPr>
          <p:cNvPr id="5" name="TextBox 4"/>
          <p:cNvSpPr txBox="1"/>
          <p:nvPr/>
        </p:nvSpPr>
        <p:spPr>
          <a:xfrm>
            <a:off x="5139647" y="1141483"/>
            <a:ext cx="4024745" cy="646331"/>
          </a:xfrm>
          <a:prstGeom prst="rect">
            <a:avLst/>
          </a:prstGeom>
          <a:noFill/>
        </p:spPr>
        <p:txBody>
          <a:bodyPr wrap="square" rtlCol="0">
            <a:spAutoFit/>
          </a:bodyPr>
          <a:lstStyle/>
          <a:p>
            <a:pPr algn="ctr"/>
            <a:r>
              <a:rPr lang="en-US" sz="3600" dirty="0" smtClean="0">
                <a:latin typeface="Bookman Old Style" panose="02050604050505020204" pitchFamily="18" charset="0"/>
              </a:rPr>
              <a:t>2019-2020</a:t>
            </a:r>
            <a:endParaRPr lang="en-US" sz="3600" dirty="0">
              <a:latin typeface="Bookman Old Style" panose="02050604050505020204" pitchFamily="18" charset="0"/>
            </a:endParaRPr>
          </a:p>
        </p:txBody>
      </p:sp>
      <p:sp>
        <p:nvSpPr>
          <p:cNvPr id="6" name="TextBox 5"/>
          <p:cNvSpPr txBox="1"/>
          <p:nvPr/>
        </p:nvSpPr>
        <p:spPr>
          <a:xfrm rot="20793996">
            <a:off x="39114" y="1095256"/>
            <a:ext cx="26289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RHHS</a:t>
            </a:r>
            <a:endParaRPr lang="en-US" sz="3600" dirty="0">
              <a:solidFill>
                <a:srgbClr val="FF0000"/>
              </a:solidFill>
              <a:latin typeface="Bookman Old Style" panose="02050604050505020204" pitchFamily="18" charset="0"/>
            </a:endParaRPr>
          </a:p>
        </p:txBody>
      </p:sp>
      <p:sp>
        <p:nvSpPr>
          <p:cNvPr id="7" name="TextBox 6"/>
          <p:cNvSpPr txBox="1"/>
          <p:nvPr/>
        </p:nvSpPr>
        <p:spPr>
          <a:xfrm>
            <a:off x="-76200" y="2895601"/>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Secretary</a:t>
            </a:r>
            <a:endParaRPr lang="en-US" sz="3600" dirty="0">
              <a:latin typeface="Bookman Old Style" panose="02050604050505020204" pitchFamily="18" charset="0"/>
            </a:endParaRPr>
          </a:p>
        </p:txBody>
      </p:sp>
      <p:sp>
        <p:nvSpPr>
          <p:cNvPr id="8" name="TextBox 7"/>
          <p:cNvSpPr txBox="1"/>
          <p:nvPr/>
        </p:nvSpPr>
        <p:spPr>
          <a:xfrm>
            <a:off x="2133600" y="2895600"/>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Adele </a:t>
            </a:r>
            <a:r>
              <a:rPr lang="en-US" sz="3600" dirty="0" err="1" smtClean="0">
                <a:solidFill>
                  <a:srgbClr val="FF0000"/>
                </a:solidFill>
                <a:latin typeface="Bookman Old Style" panose="02050604050505020204" pitchFamily="18" charset="0"/>
              </a:rPr>
              <a:t>Gali</a:t>
            </a:r>
            <a:endParaRPr lang="en-US" sz="3600" dirty="0">
              <a:solidFill>
                <a:srgbClr val="FF0000"/>
              </a:solidFill>
              <a:latin typeface="Bookman Old Style" panose="02050604050505020204" pitchFamily="18" charset="0"/>
            </a:endParaRPr>
          </a:p>
        </p:txBody>
      </p:sp>
      <p:sp>
        <p:nvSpPr>
          <p:cNvPr id="12" name="TextBox 11"/>
          <p:cNvSpPr txBox="1"/>
          <p:nvPr/>
        </p:nvSpPr>
        <p:spPr>
          <a:xfrm>
            <a:off x="0" y="4306669"/>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Grievance</a:t>
            </a:r>
            <a:endParaRPr lang="en-US" sz="3600" dirty="0">
              <a:latin typeface="Bookman Old Style" panose="02050604050505020204" pitchFamily="18" charset="0"/>
            </a:endParaRPr>
          </a:p>
        </p:txBody>
      </p:sp>
      <p:sp>
        <p:nvSpPr>
          <p:cNvPr id="13" name="TextBox 12"/>
          <p:cNvSpPr txBox="1"/>
          <p:nvPr/>
        </p:nvSpPr>
        <p:spPr>
          <a:xfrm>
            <a:off x="2514600" y="4306668"/>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Brian Schlosser</a:t>
            </a:r>
            <a:endParaRPr lang="en-US" sz="3600" dirty="0">
              <a:solidFill>
                <a:srgbClr val="FF0000"/>
              </a:solidFill>
              <a:latin typeface="Bookman Old Style" panose="02050604050505020204" pitchFamily="18" charset="0"/>
            </a:endParaRPr>
          </a:p>
        </p:txBody>
      </p:sp>
      <p:sp>
        <p:nvSpPr>
          <p:cNvPr id="14" name="TextBox 13"/>
          <p:cNvSpPr txBox="1"/>
          <p:nvPr/>
        </p:nvSpPr>
        <p:spPr>
          <a:xfrm>
            <a:off x="0" y="5048072"/>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15" name="TextBox 14"/>
          <p:cNvSpPr txBox="1"/>
          <p:nvPr/>
        </p:nvSpPr>
        <p:spPr>
          <a:xfrm>
            <a:off x="2933700" y="5048071"/>
            <a:ext cx="34671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Dave Fortier</a:t>
            </a:r>
          </a:p>
          <a:p>
            <a:pPr algn="ctr"/>
            <a:r>
              <a:rPr lang="en-US" sz="3600" dirty="0" smtClean="0">
                <a:solidFill>
                  <a:srgbClr val="FF0000"/>
                </a:solidFill>
                <a:latin typeface="Bookman Old Style" panose="02050604050505020204" pitchFamily="18" charset="0"/>
              </a:rPr>
              <a:t>Doug Russell</a:t>
            </a:r>
            <a:endParaRPr lang="en-US" sz="3600" dirty="0">
              <a:solidFill>
                <a:srgbClr val="FF0000"/>
              </a:solidFill>
              <a:latin typeface="Bookman Old Style" panose="02050604050505020204" pitchFamily="18" charset="0"/>
            </a:endParaRPr>
          </a:p>
        </p:txBody>
      </p:sp>
      <p:sp>
        <p:nvSpPr>
          <p:cNvPr id="2" name="Rectangle 1"/>
          <p:cNvSpPr/>
          <p:nvPr/>
        </p:nvSpPr>
        <p:spPr>
          <a:xfrm>
            <a:off x="76200" y="2590799"/>
            <a:ext cx="9067800" cy="40141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800323"/>
            <a:ext cx="2483204" cy="1804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762000"/>
            <a:ext cx="2634095" cy="1975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76200" y="3620869"/>
            <a:ext cx="2628900" cy="646331"/>
          </a:xfrm>
          <a:prstGeom prst="rect">
            <a:avLst/>
          </a:prstGeom>
          <a:noFill/>
        </p:spPr>
        <p:txBody>
          <a:bodyPr wrap="square" rtlCol="0">
            <a:spAutoFit/>
          </a:bodyPr>
          <a:lstStyle/>
          <a:p>
            <a:pPr algn="ctr"/>
            <a:r>
              <a:rPr lang="en-US" sz="3600" dirty="0" smtClean="0">
                <a:latin typeface="Bookman Old Style" panose="02050604050505020204" pitchFamily="18" charset="0"/>
              </a:rPr>
              <a:t>Treasurer</a:t>
            </a:r>
            <a:endParaRPr lang="en-US" sz="3600" dirty="0">
              <a:latin typeface="Bookman Old Style" panose="02050604050505020204" pitchFamily="18" charset="0"/>
            </a:endParaRPr>
          </a:p>
        </p:txBody>
      </p:sp>
      <p:sp>
        <p:nvSpPr>
          <p:cNvPr id="19" name="TextBox 18"/>
          <p:cNvSpPr txBox="1"/>
          <p:nvPr/>
        </p:nvSpPr>
        <p:spPr>
          <a:xfrm>
            <a:off x="2514600" y="3620868"/>
            <a:ext cx="6521804" cy="646331"/>
          </a:xfrm>
          <a:prstGeom prst="rect">
            <a:avLst/>
          </a:prstGeom>
          <a:noFill/>
        </p:spPr>
        <p:txBody>
          <a:bodyPr wrap="square" rtlCol="0">
            <a:spAutoFit/>
          </a:bodyPr>
          <a:lstStyle/>
          <a:p>
            <a:pPr algn="ctr"/>
            <a:r>
              <a:rPr lang="en-US" sz="3500" dirty="0" smtClean="0">
                <a:solidFill>
                  <a:srgbClr val="FF0000"/>
                </a:solidFill>
                <a:latin typeface="Bookman Old Style" panose="02050604050505020204" pitchFamily="18" charset="0"/>
              </a:rPr>
              <a:t>Brie </a:t>
            </a:r>
            <a:r>
              <a:rPr lang="en-US" sz="3500" dirty="0" err="1" smtClean="0">
                <a:solidFill>
                  <a:srgbClr val="FF0000"/>
                </a:solidFill>
                <a:latin typeface="Bookman Old Style" panose="02050604050505020204" pitchFamily="18" charset="0"/>
              </a:rPr>
              <a:t>Mangiaracini</a:t>
            </a:r>
            <a:r>
              <a:rPr lang="en-US" sz="3500" dirty="0" smtClean="0">
                <a:solidFill>
                  <a:srgbClr val="FF0000"/>
                </a:solidFill>
                <a:latin typeface="Bookman Old Style" panose="02050604050505020204" pitchFamily="18" charset="0"/>
              </a:rPr>
              <a:t>-Matthews</a:t>
            </a:r>
            <a:endParaRPr lang="en-US" sz="35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859662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381099" y="787772"/>
            <a:ext cx="2628900" cy="830997"/>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GMS</a:t>
            </a:r>
            <a:endParaRPr lang="en-US" sz="4800" dirty="0">
              <a:solidFill>
                <a:srgbClr val="FF0000"/>
              </a:solidFill>
              <a:latin typeface="Bookman Old Style" panose="02050604050505020204" pitchFamily="18" charset="0"/>
            </a:endParaRPr>
          </a:p>
        </p:txBody>
      </p:sp>
      <p:sp>
        <p:nvSpPr>
          <p:cNvPr id="7" name="TextBox 6"/>
          <p:cNvSpPr txBox="1"/>
          <p:nvPr/>
        </p:nvSpPr>
        <p:spPr>
          <a:xfrm>
            <a:off x="19122" y="3530025"/>
            <a:ext cx="6000678"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 </a:t>
            </a:r>
            <a:r>
              <a:rPr lang="en-US" sz="2800" dirty="0" smtClean="0">
                <a:latin typeface="Bookman Old Style" panose="02050604050505020204" pitchFamily="18" charset="0"/>
              </a:rPr>
              <a:t>&amp; Web Master</a:t>
            </a:r>
            <a:endParaRPr lang="en-US" sz="2800" dirty="0">
              <a:latin typeface="Bookman Old Style" panose="02050604050505020204" pitchFamily="18" charset="0"/>
            </a:endParaRPr>
          </a:p>
        </p:txBody>
      </p:sp>
      <p:sp>
        <p:nvSpPr>
          <p:cNvPr id="8" name="TextBox 7"/>
          <p:cNvSpPr txBox="1"/>
          <p:nvPr/>
        </p:nvSpPr>
        <p:spPr>
          <a:xfrm>
            <a:off x="5257800" y="3530025"/>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Laura </a:t>
            </a:r>
            <a:r>
              <a:rPr lang="en-US" sz="3200" dirty="0" err="1" smtClean="0">
                <a:solidFill>
                  <a:srgbClr val="FF0000"/>
                </a:solidFill>
                <a:latin typeface="Bookman Old Style" panose="02050604050505020204" pitchFamily="18" charset="0"/>
              </a:rPr>
              <a:t>Litke</a:t>
            </a:r>
            <a:endParaRPr lang="en-US" sz="3200" dirty="0">
              <a:solidFill>
                <a:srgbClr val="FF0000"/>
              </a:solidFill>
              <a:latin typeface="Bookman Old Style" panose="02050604050505020204" pitchFamily="18" charset="0"/>
            </a:endParaRPr>
          </a:p>
        </p:txBody>
      </p:sp>
      <p:sp>
        <p:nvSpPr>
          <p:cNvPr id="11" name="TextBox 10"/>
          <p:cNvSpPr txBox="1"/>
          <p:nvPr/>
        </p:nvSpPr>
        <p:spPr>
          <a:xfrm>
            <a:off x="5562600" y="2930979"/>
            <a:ext cx="3467100" cy="584775"/>
          </a:xfrm>
          <a:prstGeom prst="rect">
            <a:avLst/>
          </a:prstGeom>
          <a:noFill/>
        </p:spPr>
        <p:txBody>
          <a:bodyPr wrap="square" rtlCol="0">
            <a:spAutoFit/>
          </a:bodyPr>
          <a:lstStyle/>
          <a:p>
            <a:pPr algn="ctr"/>
            <a:r>
              <a:rPr lang="en-US" sz="3200" dirty="0" smtClean="0">
                <a:solidFill>
                  <a:srgbClr val="FF0000"/>
                </a:solidFill>
                <a:latin typeface="Bookman Old Style" panose="02050604050505020204" pitchFamily="18" charset="0"/>
              </a:rPr>
              <a:t>Karla Harding</a:t>
            </a:r>
            <a:endParaRPr lang="en-US" sz="3200" dirty="0">
              <a:solidFill>
                <a:srgbClr val="FF0000"/>
              </a:solidFill>
              <a:latin typeface="Bookman Old Style" panose="02050604050505020204" pitchFamily="18" charset="0"/>
            </a:endParaRPr>
          </a:p>
        </p:txBody>
      </p:sp>
      <p:sp>
        <p:nvSpPr>
          <p:cNvPr id="14" name="TextBox 13"/>
          <p:cNvSpPr txBox="1"/>
          <p:nvPr/>
        </p:nvSpPr>
        <p:spPr>
          <a:xfrm>
            <a:off x="1304961" y="2895600"/>
            <a:ext cx="3276600" cy="584775"/>
          </a:xfrm>
          <a:prstGeom prst="rect">
            <a:avLst/>
          </a:prstGeom>
          <a:noFill/>
        </p:spPr>
        <p:txBody>
          <a:bodyPr wrap="square" rtlCol="0">
            <a:spAutoFit/>
          </a:bodyPr>
          <a:lstStyle/>
          <a:p>
            <a:pPr algn="ctr"/>
            <a:r>
              <a:rPr lang="en-US" sz="3200" dirty="0" smtClean="0">
                <a:latin typeface="Bookman Old Style" panose="02050604050505020204" pitchFamily="18" charset="0"/>
              </a:rPr>
              <a:t>Building Rep</a:t>
            </a:r>
            <a:endParaRPr lang="en-US" sz="3200" dirty="0">
              <a:latin typeface="Bookman Old Style" panose="02050604050505020204"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419600"/>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7848" y="4495799"/>
            <a:ext cx="2134942" cy="2251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667000"/>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52400"/>
            <a:ext cx="3543628" cy="2660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2391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0500" y="3027108"/>
            <a:ext cx="8572500" cy="3678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190999" y="4611469"/>
            <a:ext cx="4267201"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Reps</a:t>
            </a:r>
            <a:endParaRPr lang="en-US" sz="3600" dirty="0">
              <a:latin typeface="Bookman Old Style" panose="02050604050505020204" pitchFamily="18" charset="0"/>
            </a:endParaRPr>
          </a:p>
        </p:txBody>
      </p:sp>
      <p:sp>
        <p:nvSpPr>
          <p:cNvPr id="16" name="TextBox 15"/>
          <p:cNvSpPr txBox="1"/>
          <p:nvPr/>
        </p:nvSpPr>
        <p:spPr>
          <a:xfrm>
            <a:off x="4114800" y="5124271"/>
            <a:ext cx="47244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Nancy Forte-</a:t>
            </a:r>
            <a:r>
              <a:rPr lang="en-US" sz="3600" dirty="0" err="1" smtClean="0">
                <a:solidFill>
                  <a:srgbClr val="FF0000"/>
                </a:solidFill>
                <a:latin typeface="Bookman Old Style" panose="02050604050505020204" pitchFamily="18" charset="0"/>
              </a:rPr>
              <a:t>Dugay</a:t>
            </a:r>
            <a:endParaRPr lang="en-US" sz="3600" dirty="0" smtClean="0">
              <a:solidFill>
                <a:srgbClr val="FF0000"/>
              </a:solidFill>
              <a:latin typeface="Bookman Old Style" panose="02050604050505020204" pitchFamily="18" charset="0"/>
            </a:endParaRPr>
          </a:p>
          <a:p>
            <a:pPr algn="ctr"/>
            <a:r>
              <a:rPr lang="en-US" sz="3600" dirty="0" smtClean="0">
                <a:solidFill>
                  <a:srgbClr val="FF0000"/>
                </a:solidFill>
                <a:latin typeface="Bookman Old Style" panose="02050604050505020204" pitchFamily="18" charset="0"/>
              </a:rPr>
              <a:t>Heidi </a:t>
            </a:r>
            <a:r>
              <a:rPr lang="en-US" sz="3600" dirty="0" err="1" smtClean="0">
                <a:solidFill>
                  <a:srgbClr val="FF0000"/>
                </a:solidFill>
                <a:latin typeface="Bookman Old Style" panose="02050604050505020204" pitchFamily="18" charset="0"/>
              </a:rPr>
              <a:t>Kokoska</a:t>
            </a:r>
            <a:endParaRPr lang="en-US" sz="3600" dirty="0">
              <a:solidFill>
                <a:srgbClr val="FF0000"/>
              </a:solidFill>
              <a:latin typeface="Bookman Old Style" panose="02050604050505020204" pitchFamily="18" charset="0"/>
            </a:endParaRPr>
          </a:p>
        </p:txBody>
      </p:sp>
      <p:sp>
        <p:nvSpPr>
          <p:cNvPr id="17" name="TextBox 16"/>
          <p:cNvSpPr txBox="1"/>
          <p:nvPr/>
        </p:nvSpPr>
        <p:spPr>
          <a:xfrm>
            <a:off x="684189" y="3124201"/>
            <a:ext cx="3506811" cy="646331"/>
          </a:xfrm>
          <a:prstGeom prst="rect">
            <a:avLst/>
          </a:prstGeom>
          <a:noFill/>
        </p:spPr>
        <p:txBody>
          <a:bodyPr wrap="square" rtlCol="0">
            <a:spAutoFit/>
          </a:bodyPr>
          <a:lstStyle/>
          <a:p>
            <a:pPr algn="ctr"/>
            <a:r>
              <a:rPr lang="en-US" sz="3600" dirty="0" smtClean="0">
                <a:latin typeface="Bookman Old Style" panose="02050604050505020204" pitchFamily="18" charset="0"/>
              </a:rPr>
              <a:t>Vice President</a:t>
            </a:r>
            <a:endParaRPr lang="en-US" sz="3600" dirty="0">
              <a:latin typeface="Bookman Old Style" panose="02050604050505020204" pitchFamily="18" charset="0"/>
            </a:endParaRPr>
          </a:p>
        </p:txBody>
      </p:sp>
      <p:sp>
        <p:nvSpPr>
          <p:cNvPr id="20" name="TextBox 19"/>
          <p:cNvSpPr txBox="1"/>
          <p:nvPr/>
        </p:nvSpPr>
        <p:spPr>
          <a:xfrm>
            <a:off x="4305300" y="3124200"/>
            <a:ext cx="46863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Kirsten </a:t>
            </a:r>
            <a:r>
              <a:rPr lang="en-US" sz="3600" dirty="0" err="1" smtClean="0">
                <a:solidFill>
                  <a:srgbClr val="FF0000"/>
                </a:solidFill>
                <a:latin typeface="Bookman Old Style" panose="02050604050505020204" pitchFamily="18" charset="0"/>
              </a:rPr>
              <a:t>Hassett</a:t>
            </a:r>
            <a:endParaRPr lang="en-US" sz="3600" dirty="0">
              <a:solidFill>
                <a:srgbClr val="FF0000"/>
              </a:solidFill>
              <a:latin typeface="Bookman Old Style" panose="02050604050505020204" pitchFamily="18" charset="0"/>
            </a:endParaRPr>
          </a:p>
        </p:txBody>
      </p:sp>
      <p:sp>
        <p:nvSpPr>
          <p:cNvPr id="21" name="TextBox 20"/>
          <p:cNvSpPr txBox="1"/>
          <p:nvPr/>
        </p:nvSpPr>
        <p:spPr>
          <a:xfrm>
            <a:off x="168136" y="3733800"/>
            <a:ext cx="4784864" cy="646331"/>
          </a:xfrm>
          <a:prstGeom prst="rect">
            <a:avLst/>
          </a:prstGeom>
          <a:noFill/>
        </p:spPr>
        <p:txBody>
          <a:bodyPr wrap="square" rtlCol="0">
            <a:spAutoFit/>
          </a:bodyPr>
          <a:lstStyle/>
          <a:p>
            <a:pPr algn="ctr"/>
            <a:r>
              <a:rPr lang="en-US" sz="3600" dirty="0" smtClean="0">
                <a:latin typeface="Bookman Old Style" panose="02050604050505020204" pitchFamily="18" charset="0"/>
              </a:rPr>
              <a:t>Membership </a:t>
            </a:r>
            <a:r>
              <a:rPr lang="en-US" sz="3600" dirty="0" smtClean="0">
                <a:latin typeface="Bookman Old Style" panose="02050604050505020204" pitchFamily="18" charset="0"/>
              </a:rPr>
              <a:t>Chair</a:t>
            </a:r>
            <a:endParaRPr lang="en-US" sz="3600" dirty="0">
              <a:latin typeface="Bookman Old Style" panose="02050604050505020204" pitchFamily="18" charset="0"/>
            </a:endParaRPr>
          </a:p>
        </p:txBody>
      </p:sp>
      <p:sp>
        <p:nvSpPr>
          <p:cNvPr id="23" name="TextBox 22"/>
          <p:cNvSpPr txBox="1"/>
          <p:nvPr/>
        </p:nvSpPr>
        <p:spPr>
          <a:xfrm>
            <a:off x="4495800" y="3770532"/>
            <a:ext cx="43815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Sarah Sherman</a:t>
            </a:r>
            <a:endParaRPr lang="en-US" sz="3600" dirty="0">
              <a:solidFill>
                <a:srgbClr val="FF0000"/>
              </a:solidFill>
              <a:latin typeface="Bookman Old Style" panose="02050604050505020204" pitchFamily="18" charset="0"/>
            </a:endParaRPr>
          </a:p>
        </p:txBody>
      </p:sp>
      <p:sp>
        <p:nvSpPr>
          <p:cNvPr id="14" name="TextBox 13"/>
          <p:cNvSpPr txBox="1"/>
          <p:nvPr/>
        </p:nvSpPr>
        <p:spPr>
          <a:xfrm rot="20793996">
            <a:off x="381099" y="787772"/>
            <a:ext cx="2628900" cy="830997"/>
          </a:xfrm>
          <a:prstGeom prst="rect">
            <a:avLst/>
          </a:prstGeom>
          <a:noFill/>
        </p:spPr>
        <p:txBody>
          <a:bodyPr wrap="square" rtlCol="0">
            <a:spAutoFit/>
          </a:bodyPr>
          <a:lstStyle/>
          <a:p>
            <a:pPr algn="ctr"/>
            <a:r>
              <a:rPr lang="en-US" sz="4800" dirty="0" smtClean="0">
                <a:solidFill>
                  <a:srgbClr val="FF0000"/>
                </a:solidFill>
                <a:latin typeface="Bookman Old Style" panose="02050604050505020204" pitchFamily="18" charset="0"/>
              </a:rPr>
              <a:t>MOSER</a:t>
            </a:r>
            <a:endParaRPr lang="en-US" sz="4800" dirty="0">
              <a:solidFill>
                <a:srgbClr val="FF0000"/>
              </a:solidFill>
              <a:latin typeface="Bookman Old Style" panose="02050604050505020204" pitchFamily="18" charset="0"/>
            </a:endParaRP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687" y="304800"/>
            <a:ext cx="4476422"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419600"/>
            <a:ext cx="3014339"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8701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84464" y="669946"/>
            <a:ext cx="2628900"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STEVENS SCHOOL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609600" y="2895601"/>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4495800"/>
            <a:ext cx="2134096" cy="213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670" y="4495800"/>
            <a:ext cx="3820659" cy="2149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09600" y="36208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68810"/>
            <a:ext cx="4267200" cy="1978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28600" y="27223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71900" y="2935069"/>
            <a:ext cx="46863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Laura Montgomery</a:t>
            </a:r>
            <a:endParaRPr lang="en-US" sz="3600" dirty="0">
              <a:solidFill>
                <a:srgbClr val="FF0000"/>
              </a:solidFill>
              <a:latin typeface="Bookman Old Style" panose="02050604050505020204" pitchFamily="18" charset="0"/>
            </a:endParaRPr>
          </a:p>
        </p:txBody>
      </p:sp>
      <p:sp>
        <p:nvSpPr>
          <p:cNvPr id="12" name="TextBox 11"/>
          <p:cNvSpPr txBox="1"/>
          <p:nvPr/>
        </p:nvSpPr>
        <p:spPr>
          <a:xfrm>
            <a:off x="3848100" y="3620869"/>
            <a:ext cx="3467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Tom </a:t>
            </a:r>
            <a:r>
              <a:rPr lang="en-US" sz="3600" dirty="0" err="1" smtClean="0">
                <a:solidFill>
                  <a:srgbClr val="FF0000"/>
                </a:solidFill>
                <a:latin typeface="Bookman Old Style" panose="02050604050505020204" pitchFamily="18" charset="0"/>
              </a:rPr>
              <a:t>Cassello</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264784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0793996">
            <a:off x="427767" y="692985"/>
            <a:ext cx="2827233" cy="1200329"/>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WEST HILL SCHOOL</a:t>
            </a:r>
            <a:endParaRPr lang="en-US" sz="3600" dirty="0">
              <a:solidFill>
                <a:srgbClr val="FF0000"/>
              </a:solidFill>
              <a:latin typeface="Bookman Old Style" panose="020506040505050202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693" y="533400"/>
            <a:ext cx="512978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536" y="4729008"/>
            <a:ext cx="3237028" cy="1976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609600" y="3124201"/>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25" name="TextBox 24"/>
          <p:cNvSpPr txBox="1"/>
          <p:nvPr/>
        </p:nvSpPr>
        <p:spPr>
          <a:xfrm>
            <a:off x="609600" y="3849469"/>
            <a:ext cx="3276600" cy="646331"/>
          </a:xfrm>
          <a:prstGeom prst="rect">
            <a:avLst/>
          </a:prstGeom>
          <a:noFill/>
        </p:spPr>
        <p:txBody>
          <a:bodyPr wrap="square" rtlCol="0">
            <a:spAutoFit/>
          </a:bodyPr>
          <a:lstStyle/>
          <a:p>
            <a:pPr algn="ctr"/>
            <a:r>
              <a:rPr lang="en-US" sz="3600" dirty="0" smtClean="0">
                <a:latin typeface="Bookman Old Style" panose="02050604050505020204" pitchFamily="18" charset="0"/>
              </a:rPr>
              <a:t>Building Rep</a:t>
            </a:r>
            <a:endParaRPr lang="en-US" sz="3600" dirty="0">
              <a:latin typeface="Bookman Old Style" panose="02050604050505020204" pitchFamily="18" charset="0"/>
            </a:endParaRPr>
          </a:p>
        </p:txBody>
      </p:sp>
      <p:sp>
        <p:nvSpPr>
          <p:cNvPr id="26" name="Rectangle 25"/>
          <p:cNvSpPr/>
          <p:nvPr/>
        </p:nvSpPr>
        <p:spPr>
          <a:xfrm>
            <a:off x="228600" y="2950908"/>
            <a:ext cx="8572500" cy="16210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924300" y="3163669"/>
            <a:ext cx="27051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Liz Tuttle</a:t>
            </a:r>
            <a:endParaRPr lang="en-US" sz="3600" dirty="0">
              <a:solidFill>
                <a:srgbClr val="FF0000"/>
              </a:solidFill>
              <a:latin typeface="Bookman Old Style" panose="02050604050505020204" pitchFamily="18" charset="0"/>
            </a:endParaRPr>
          </a:p>
        </p:txBody>
      </p:sp>
      <p:sp>
        <p:nvSpPr>
          <p:cNvPr id="28" name="TextBox 27"/>
          <p:cNvSpPr txBox="1"/>
          <p:nvPr/>
        </p:nvSpPr>
        <p:spPr>
          <a:xfrm>
            <a:off x="4000500" y="3849469"/>
            <a:ext cx="3467100" cy="646331"/>
          </a:xfrm>
          <a:prstGeom prst="rect">
            <a:avLst/>
          </a:prstGeom>
          <a:noFill/>
        </p:spPr>
        <p:txBody>
          <a:bodyPr wrap="square" rtlCol="0">
            <a:spAutoFit/>
          </a:bodyPr>
          <a:lstStyle/>
          <a:p>
            <a:pPr algn="ctr"/>
            <a:r>
              <a:rPr lang="en-US" sz="3600" dirty="0" err="1" smtClean="0">
                <a:solidFill>
                  <a:srgbClr val="FF0000"/>
                </a:solidFill>
                <a:latin typeface="Bookman Old Style" panose="02050604050505020204" pitchFamily="18" charset="0"/>
              </a:rPr>
              <a:t>Marra</a:t>
            </a:r>
            <a:r>
              <a:rPr lang="en-US" sz="3600" dirty="0" smtClean="0">
                <a:solidFill>
                  <a:srgbClr val="FF0000"/>
                </a:solidFill>
                <a:latin typeface="Bookman Old Style" panose="02050604050505020204" pitchFamily="18" charset="0"/>
              </a:rPr>
              <a:t> Whaley</a:t>
            </a:r>
            <a:endParaRPr lang="en-US" sz="3600"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647178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44268"/>
            <a:ext cx="42672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NEGOTIATIONS</a:t>
            </a:r>
            <a:endParaRPr lang="en-US" sz="3600" dirty="0">
              <a:solidFill>
                <a:srgbClr val="FF0000"/>
              </a:solidFill>
              <a:latin typeface="Bookman Old Style" panose="02050604050505020204" pitchFamily="18" charset="0"/>
            </a:endParaRPr>
          </a:p>
        </p:txBody>
      </p:sp>
      <p:sp>
        <p:nvSpPr>
          <p:cNvPr id="6" name="TextBox 5"/>
          <p:cNvSpPr txBox="1"/>
          <p:nvPr/>
        </p:nvSpPr>
        <p:spPr>
          <a:xfrm>
            <a:off x="3733800" y="1262658"/>
            <a:ext cx="5334000" cy="3385542"/>
          </a:xfrm>
          <a:prstGeom prst="rect">
            <a:avLst/>
          </a:prstGeom>
          <a:noFill/>
        </p:spPr>
        <p:txBody>
          <a:bodyPr wrap="square" rtlCol="0">
            <a:spAutoFit/>
          </a:bodyPr>
          <a:lstStyle/>
          <a:p>
            <a:pPr algn="ctr"/>
            <a:r>
              <a:rPr lang="en-US" sz="2600" dirty="0" smtClean="0">
                <a:latin typeface="Bookman Old Style" panose="02050604050505020204" pitchFamily="18" charset="0"/>
              </a:rPr>
              <a:t>Please do not ask questions</a:t>
            </a:r>
          </a:p>
          <a:p>
            <a:pPr algn="ctr"/>
            <a:endParaRPr lang="en-US" sz="1600" dirty="0" smtClean="0">
              <a:latin typeface="Bookman Old Style" panose="02050604050505020204" pitchFamily="18" charset="0"/>
            </a:endParaRPr>
          </a:p>
          <a:p>
            <a:pPr algn="ctr"/>
            <a:r>
              <a:rPr lang="en-US" sz="2600" dirty="0" smtClean="0">
                <a:latin typeface="Bookman Old Style" panose="02050604050505020204" pitchFamily="18" charset="0"/>
              </a:rPr>
              <a:t>Everything is confidential until the end</a:t>
            </a:r>
          </a:p>
          <a:p>
            <a:pPr algn="ctr"/>
            <a:endParaRPr lang="en-US" sz="1600" dirty="0" smtClean="0">
              <a:latin typeface="Bookman Old Style" panose="02050604050505020204" pitchFamily="18" charset="0"/>
            </a:endParaRPr>
          </a:p>
          <a:p>
            <a:pPr algn="ctr"/>
            <a:r>
              <a:rPr lang="en-US" sz="2600" dirty="0" smtClean="0">
                <a:latin typeface="Bookman Old Style" panose="02050604050505020204" pitchFamily="18" charset="0"/>
              </a:rPr>
              <a:t>Instead, bring them a cup of coffee, thank them, </a:t>
            </a:r>
            <a:r>
              <a:rPr lang="en-US" sz="2600" dirty="0" err="1" smtClean="0">
                <a:latin typeface="Bookman Old Style" panose="02050604050505020204" pitchFamily="18" charset="0"/>
              </a:rPr>
              <a:t>etc</a:t>
            </a:r>
            <a:r>
              <a:rPr lang="en-US" sz="2600" dirty="0" smtClean="0">
                <a:latin typeface="Bookman Old Style" panose="02050604050505020204" pitchFamily="18" charset="0"/>
              </a:rPr>
              <a:t> for their hard work and late night hours</a:t>
            </a:r>
          </a:p>
          <a:p>
            <a:pPr algn="ctr"/>
            <a:r>
              <a:rPr lang="en-US" sz="2600" dirty="0" smtClean="0">
                <a:latin typeface="Bookman Old Style" panose="02050604050505020204" pitchFamily="18" charset="0"/>
              </a:rPr>
              <a:t> </a:t>
            </a:r>
          </a:p>
        </p:txBody>
      </p:sp>
      <p:sp>
        <p:nvSpPr>
          <p:cNvPr id="8" name="TextBox 7"/>
          <p:cNvSpPr txBox="1"/>
          <p:nvPr/>
        </p:nvSpPr>
        <p:spPr>
          <a:xfrm>
            <a:off x="-76200" y="1375112"/>
            <a:ext cx="4038600" cy="5940088"/>
          </a:xfrm>
          <a:prstGeom prst="rect">
            <a:avLst/>
          </a:prstGeom>
          <a:noFill/>
        </p:spPr>
        <p:txBody>
          <a:bodyPr wrap="square" rtlCol="0">
            <a:spAutoFit/>
          </a:bodyPr>
          <a:lstStyle/>
          <a:p>
            <a:pPr algn="ctr"/>
            <a:r>
              <a:rPr lang="en-US" sz="2800" dirty="0">
                <a:solidFill>
                  <a:srgbClr val="7030A0"/>
                </a:solidFill>
                <a:latin typeface="Bookman Old Style" panose="02050604050505020204" pitchFamily="18" charset="0"/>
              </a:rPr>
              <a:t>Adele </a:t>
            </a:r>
            <a:r>
              <a:rPr lang="en-US" sz="2800" dirty="0" err="1" smtClean="0">
                <a:solidFill>
                  <a:srgbClr val="7030A0"/>
                </a:solidFill>
                <a:latin typeface="Bookman Old Style" panose="02050604050505020204" pitchFamily="18" charset="0"/>
              </a:rPr>
              <a:t>Gali</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Heidi </a:t>
            </a:r>
            <a:r>
              <a:rPr lang="en-US" sz="2800" dirty="0" err="1" smtClean="0">
                <a:solidFill>
                  <a:srgbClr val="7030A0"/>
                </a:solidFill>
                <a:latin typeface="Bookman Old Style" panose="02050604050505020204" pitchFamily="18" charset="0"/>
              </a:rPr>
              <a:t>Kokoska</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Karla </a:t>
            </a:r>
            <a:r>
              <a:rPr lang="en-US" sz="2800" dirty="0" smtClean="0">
                <a:solidFill>
                  <a:srgbClr val="7030A0"/>
                </a:solidFill>
                <a:latin typeface="Bookman Old Style" panose="02050604050505020204" pitchFamily="18" charset="0"/>
              </a:rPr>
              <a:t>Harding</a:t>
            </a: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Kirsten </a:t>
            </a:r>
            <a:r>
              <a:rPr lang="en-US" sz="2800" dirty="0" err="1" smtClean="0">
                <a:solidFill>
                  <a:srgbClr val="7030A0"/>
                </a:solidFill>
                <a:latin typeface="Bookman Old Style" panose="02050604050505020204" pitchFamily="18" charset="0"/>
              </a:rPr>
              <a:t>Hassett</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Liz </a:t>
            </a:r>
            <a:r>
              <a:rPr lang="en-US" sz="2800" dirty="0" smtClean="0">
                <a:solidFill>
                  <a:srgbClr val="7030A0"/>
                </a:solidFill>
                <a:latin typeface="Bookman Old Style" panose="02050604050505020204" pitchFamily="18" charset="0"/>
              </a:rPr>
              <a:t>Tuttle</a:t>
            </a:r>
          </a:p>
          <a:p>
            <a:pPr algn="ctr"/>
            <a:endParaRPr lang="en-US" sz="1000" dirty="0">
              <a:solidFill>
                <a:srgbClr val="7030A0"/>
              </a:solidFill>
              <a:latin typeface="Bookman Old Style" panose="02050604050505020204" pitchFamily="18" charset="0"/>
            </a:endParaRPr>
          </a:p>
          <a:p>
            <a:pPr algn="ctr"/>
            <a:r>
              <a:rPr lang="en-US" sz="2800" dirty="0" smtClean="0">
                <a:solidFill>
                  <a:srgbClr val="7030A0"/>
                </a:solidFill>
                <a:latin typeface="Bookman Old Style" panose="02050604050505020204" pitchFamily="18" charset="0"/>
              </a:rPr>
              <a:t>Lori </a:t>
            </a:r>
            <a:r>
              <a:rPr lang="en-US" sz="2800" dirty="0" err="1" smtClean="0">
                <a:solidFill>
                  <a:srgbClr val="7030A0"/>
                </a:solidFill>
                <a:latin typeface="Bookman Old Style" panose="02050604050505020204" pitchFamily="18" charset="0"/>
              </a:rPr>
              <a:t>Cebelius</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a:solidFill>
                  <a:srgbClr val="7030A0"/>
                </a:solidFill>
                <a:latin typeface="Bookman Old Style" panose="02050604050505020204" pitchFamily="18" charset="0"/>
              </a:rPr>
              <a:t>Matt </a:t>
            </a:r>
            <a:r>
              <a:rPr lang="en-US" sz="2800" dirty="0" err="1" smtClean="0">
                <a:solidFill>
                  <a:srgbClr val="7030A0"/>
                </a:solidFill>
                <a:latin typeface="Bookman Old Style" panose="02050604050505020204" pitchFamily="18" charset="0"/>
              </a:rPr>
              <a:t>DeBacco</a:t>
            </a:r>
            <a:endParaRPr lang="en-US" sz="2800" dirty="0" smtClean="0">
              <a:solidFill>
                <a:srgbClr val="7030A0"/>
              </a:solidFill>
              <a:latin typeface="Bookman Old Style" panose="02050604050505020204" pitchFamily="18" charset="0"/>
            </a:endParaRPr>
          </a:p>
          <a:p>
            <a:pPr algn="ctr"/>
            <a:endParaRPr lang="en-US" sz="1000" dirty="0">
              <a:solidFill>
                <a:srgbClr val="7030A0"/>
              </a:solidFill>
              <a:latin typeface="Bookman Old Style" panose="02050604050505020204" pitchFamily="18" charset="0"/>
            </a:endParaRPr>
          </a:p>
          <a:p>
            <a:pPr algn="ctr"/>
            <a:r>
              <a:rPr lang="en-US" sz="2800" dirty="0" smtClean="0">
                <a:solidFill>
                  <a:srgbClr val="7030A0"/>
                </a:solidFill>
                <a:latin typeface="Bookman Old Style" panose="02050604050505020204" pitchFamily="18" charset="0"/>
              </a:rPr>
              <a:t>Michelle Bartha</a:t>
            </a:r>
          </a:p>
          <a:p>
            <a:pPr algn="ctr"/>
            <a:endParaRPr lang="en-US" sz="1000" dirty="0" smtClean="0">
              <a:solidFill>
                <a:srgbClr val="7030A0"/>
              </a:solidFill>
              <a:latin typeface="Bookman Old Style" panose="02050604050505020204" pitchFamily="18" charset="0"/>
            </a:endParaRPr>
          </a:p>
          <a:p>
            <a:pPr algn="ctr"/>
            <a:endParaRPr lang="en-US" sz="2800" dirty="0" smtClean="0">
              <a:solidFill>
                <a:srgbClr val="7030A0"/>
              </a:solidFill>
              <a:latin typeface="Bookman Old Style" panose="02050604050505020204" pitchFamily="18" charset="0"/>
            </a:endParaRPr>
          </a:p>
          <a:p>
            <a:pPr algn="ctr"/>
            <a:endParaRPr lang="en-US" sz="2400" dirty="0" smtClean="0">
              <a:solidFill>
                <a:srgbClr val="7030A0"/>
              </a:solidFill>
              <a:latin typeface="Bookman Old Style" panose="02050604050505020204" pitchFamily="18" charset="0"/>
            </a:endParaRPr>
          </a:p>
          <a:p>
            <a:pPr algn="ctr"/>
            <a:endParaRPr lang="en-US" sz="2400" dirty="0" smtClean="0">
              <a:solidFill>
                <a:srgbClr val="7030A0"/>
              </a:solidFill>
              <a:latin typeface="Bookman Old Style" panose="02050604050505020204" pitchFamily="18" charset="0"/>
            </a:endParaRPr>
          </a:p>
        </p:txBody>
      </p:sp>
      <p:sp>
        <p:nvSpPr>
          <p:cNvPr id="2" name="Rectangle 1"/>
          <p:cNvSpPr/>
          <p:nvPr/>
        </p:nvSpPr>
        <p:spPr>
          <a:xfrm>
            <a:off x="186519" y="1219200"/>
            <a:ext cx="34290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teacher negotiation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4419600"/>
            <a:ext cx="4800600" cy="1915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272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44268"/>
            <a:ext cx="312420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RHTA Social</a:t>
            </a:r>
            <a:endParaRPr lang="en-US" sz="3600" dirty="0">
              <a:solidFill>
                <a:srgbClr val="FF0000"/>
              </a:solidFill>
              <a:latin typeface="Bookman Old Style" panose="02050604050505020204" pitchFamily="18" charset="0"/>
            </a:endParaRPr>
          </a:p>
        </p:txBody>
      </p:sp>
      <p:sp>
        <p:nvSpPr>
          <p:cNvPr id="6" name="TextBox 5"/>
          <p:cNvSpPr txBox="1"/>
          <p:nvPr/>
        </p:nvSpPr>
        <p:spPr>
          <a:xfrm>
            <a:off x="1066800" y="10668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Friday September 13</a:t>
            </a:r>
            <a:r>
              <a:rPr lang="en-US" sz="3600" baseline="30000" dirty="0" smtClean="0">
                <a:solidFill>
                  <a:srgbClr val="7030A0"/>
                </a:solidFill>
                <a:latin typeface="Bookman Old Style" panose="02050604050505020204" pitchFamily="18" charset="0"/>
              </a:rPr>
              <a:t>th</a:t>
            </a:r>
            <a:r>
              <a:rPr lang="en-US" sz="3600" dirty="0" smtClean="0">
                <a:solidFill>
                  <a:srgbClr val="7030A0"/>
                </a:solidFill>
                <a:latin typeface="Bookman Old Style" panose="02050604050505020204" pitchFamily="18" charset="0"/>
              </a:rPr>
              <a:t> </a:t>
            </a:r>
          </a:p>
        </p:txBody>
      </p:sp>
      <p:pic>
        <p:nvPicPr>
          <p:cNvPr id="24578" name="Picture 2" descr="http://d2eawub7utcl6.cloudfront.net/s0/uploads/locations/65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083464"/>
            <a:ext cx="3276600" cy="22599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4798874"/>
            <a:ext cx="40386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watch your mailbox for more information</a:t>
            </a:r>
            <a:endParaRPr lang="en-US" sz="3600" dirty="0">
              <a:solidFill>
                <a:srgbClr val="7030A0"/>
              </a:solidFill>
              <a:latin typeface="Bookman Old Style" panose="02050604050505020204" pitchFamily="18" charset="0"/>
            </a:endParaRPr>
          </a:p>
        </p:txBody>
      </p:sp>
      <p:pic>
        <p:nvPicPr>
          <p:cNvPr id="24580" name="Picture 4" descr="http://www.clipartbest.com/cliparts/Kcn/eMx/KcneMx4di.jpe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657" y="4910546"/>
            <a:ext cx="2087677" cy="1718854"/>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http://pix.iemoji.com/images/emoji/apple/8.3/256/thumbs-up-sign.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2600" y="5520146"/>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rot="21027547">
            <a:off x="4596558" y="4649340"/>
            <a:ext cx="4194220" cy="646331"/>
          </a:xfrm>
          <a:prstGeom prst="rect">
            <a:avLst/>
          </a:prstGeom>
          <a:noFill/>
        </p:spPr>
        <p:txBody>
          <a:bodyPr wrap="square" rtlCol="0">
            <a:spAutoFit/>
          </a:bodyPr>
          <a:lstStyle/>
          <a:p>
            <a:r>
              <a:rPr lang="en-US" sz="3600" dirty="0" smtClean="0">
                <a:solidFill>
                  <a:srgbClr val="FF0000"/>
                </a:solidFill>
                <a:latin typeface="Bookman Old Style" panose="02050604050505020204" pitchFamily="18" charset="0"/>
              </a:rPr>
              <a:t>Thank you Adele!</a:t>
            </a:r>
            <a:endParaRPr lang="en-US" sz="3600" dirty="0">
              <a:solidFill>
                <a:srgbClr val="FF0000"/>
              </a:solidFill>
              <a:latin typeface="Bookman Old Style" panose="02050604050505020204" pitchFamily="18" charset="0"/>
            </a:endParaRPr>
          </a:p>
        </p:txBody>
      </p:sp>
      <p:sp>
        <p:nvSpPr>
          <p:cNvPr id="2" name="Rectangle 1"/>
          <p:cNvSpPr/>
          <p:nvPr/>
        </p:nvSpPr>
        <p:spPr>
          <a:xfrm>
            <a:off x="2514600" y="1828800"/>
            <a:ext cx="3429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loud 2"/>
          <p:cNvSpPr/>
          <p:nvPr/>
        </p:nvSpPr>
        <p:spPr>
          <a:xfrm rot="20941959">
            <a:off x="3623265" y="3817809"/>
            <a:ext cx="6981619" cy="5115612"/>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990600"/>
            <a:ext cx="7488965"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South Windsor </a:t>
            </a:r>
            <a:r>
              <a:rPr lang="en-US" sz="2400" dirty="0" smtClean="0">
                <a:latin typeface="Bookman Old Style" panose="02050604050505020204" pitchFamily="18" charset="0"/>
              </a:rPr>
              <a:t>Monday </a:t>
            </a:r>
            <a:r>
              <a:rPr lang="en-US" sz="2400" b="1" dirty="0" smtClean="0">
                <a:solidFill>
                  <a:srgbClr val="FF0000"/>
                </a:solidFill>
                <a:latin typeface="Bookman Old Style" panose="02050604050505020204" pitchFamily="18" charset="0"/>
              </a:rPr>
              <a:t>September 16, 2019</a:t>
            </a:r>
            <a:r>
              <a:rPr lang="en-US" sz="2400" dirty="0" smtClean="0">
                <a:latin typeface="Bookman Old Style" panose="02050604050505020204" pitchFamily="18" charset="0"/>
              </a:rPr>
              <a:t>.</a:t>
            </a:r>
            <a:endParaRPr lang="en-US" sz="2400" dirty="0">
              <a:latin typeface="Bookman Old Style" panose="02050604050505020204" pitchFamily="18" charset="0"/>
            </a:endParaRPr>
          </a:p>
        </p:txBody>
      </p:sp>
      <p:sp>
        <p:nvSpPr>
          <p:cNvPr id="7" name="TextBox 6"/>
          <p:cNvSpPr txBox="1"/>
          <p:nvPr/>
        </p:nvSpPr>
        <p:spPr>
          <a:xfrm>
            <a:off x="152400" y="4004608"/>
            <a:ext cx="3253285" cy="1938992"/>
          </a:xfrm>
          <a:prstGeom prst="rect">
            <a:avLst/>
          </a:prstGeom>
          <a:noFill/>
        </p:spPr>
        <p:txBody>
          <a:bodyPr wrap="square" rtlCol="0">
            <a:spAutoFit/>
          </a:bodyPr>
          <a:lstStyle/>
          <a:p>
            <a:pPr algn="ctr"/>
            <a:r>
              <a:rPr lang="en-US" sz="3000" dirty="0" smtClean="0">
                <a:latin typeface="Bookman Old Style" panose="02050604050505020204" pitchFamily="18" charset="0"/>
              </a:rPr>
              <a:t>Check the CEA website for other dates and locations!</a:t>
            </a:r>
            <a:endParaRPr lang="en-US" sz="3000" dirty="0">
              <a:latin typeface="Bookman Old Style" panose="02050604050505020204" pitchFamily="18" charset="0"/>
            </a:endParaRPr>
          </a:p>
        </p:txBody>
      </p:sp>
      <p:sp>
        <p:nvSpPr>
          <p:cNvPr id="11" name="TextBox 10"/>
          <p:cNvSpPr txBox="1"/>
          <p:nvPr/>
        </p:nvSpPr>
        <p:spPr>
          <a:xfrm>
            <a:off x="76200" y="1467654"/>
            <a:ext cx="6324600"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North Haven </a:t>
            </a:r>
            <a:r>
              <a:rPr lang="en-US" sz="2400" dirty="0" smtClean="0">
                <a:latin typeface="Bookman Old Style" panose="02050604050505020204" pitchFamily="18" charset="0"/>
              </a:rPr>
              <a:t>Tuesday </a:t>
            </a:r>
            <a:r>
              <a:rPr lang="en-US" sz="2400" b="1" dirty="0" smtClean="0">
                <a:solidFill>
                  <a:srgbClr val="FF0000"/>
                </a:solidFill>
                <a:latin typeface="Bookman Old Style" panose="02050604050505020204" pitchFamily="18" charset="0"/>
              </a:rPr>
              <a:t>October 1, 2019</a:t>
            </a:r>
            <a:r>
              <a:rPr lang="en-US" sz="2400" dirty="0" smtClean="0">
                <a:latin typeface="Bookman Old Style" panose="02050604050505020204" pitchFamily="18" charset="0"/>
              </a:rPr>
              <a:t>.  </a:t>
            </a:r>
            <a:endParaRPr lang="en-US" sz="2400" dirty="0">
              <a:latin typeface="Bookman Old Style" panose="02050604050505020204" pitchFamily="18" charset="0"/>
            </a:endParaRPr>
          </a:p>
        </p:txBody>
      </p:sp>
      <p:sp>
        <p:nvSpPr>
          <p:cNvPr id="12" name="TextBox 11"/>
          <p:cNvSpPr txBox="1"/>
          <p:nvPr/>
        </p:nvSpPr>
        <p:spPr>
          <a:xfrm rot="642137">
            <a:off x="6227035" y="1848656"/>
            <a:ext cx="2895600" cy="861774"/>
          </a:xfrm>
          <a:prstGeom prst="rect">
            <a:avLst/>
          </a:prstGeom>
          <a:noFill/>
        </p:spPr>
        <p:txBody>
          <a:bodyPr wrap="square" rtlCol="0">
            <a:spAutoFit/>
          </a:bodyPr>
          <a:lstStyle/>
          <a:p>
            <a:pPr algn="ctr"/>
            <a:r>
              <a:rPr lang="en-US" sz="2500" b="1" dirty="0" smtClean="0">
                <a:solidFill>
                  <a:srgbClr val="7030A0"/>
                </a:solidFill>
                <a:latin typeface="Bookman Old Style" panose="02050604050505020204" pitchFamily="18" charset="0"/>
              </a:rPr>
              <a:t>Register on the CEA website.</a:t>
            </a:r>
            <a:endParaRPr lang="en-US" sz="2500" b="1" dirty="0">
              <a:solidFill>
                <a:srgbClr val="7030A0"/>
              </a:solidFill>
              <a:latin typeface="Bookman Old Style" panose="02050604050505020204" pitchFamily="18" charset="0"/>
            </a:endParaRPr>
          </a:p>
        </p:txBody>
      </p:sp>
      <p:sp>
        <p:nvSpPr>
          <p:cNvPr id="13" name="TextBox 12"/>
          <p:cNvSpPr txBox="1"/>
          <p:nvPr/>
        </p:nvSpPr>
        <p:spPr>
          <a:xfrm>
            <a:off x="-152400" y="1981200"/>
            <a:ext cx="6324600"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Southington </a:t>
            </a:r>
            <a:r>
              <a:rPr lang="en-US" sz="2400" dirty="0" smtClean="0">
                <a:latin typeface="Bookman Old Style" panose="02050604050505020204" pitchFamily="18" charset="0"/>
              </a:rPr>
              <a:t>Monday </a:t>
            </a:r>
            <a:r>
              <a:rPr lang="en-US" sz="2400" b="1" dirty="0" smtClean="0">
                <a:solidFill>
                  <a:srgbClr val="FF0000"/>
                </a:solidFill>
                <a:latin typeface="Bookman Old Style" panose="02050604050505020204" pitchFamily="18" charset="0"/>
              </a:rPr>
              <a:t>March 9, 2020</a:t>
            </a:r>
            <a:r>
              <a:rPr lang="en-US" sz="2400" dirty="0" smtClean="0">
                <a:latin typeface="Bookman Old Style" panose="02050604050505020204" pitchFamily="18" charset="0"/>
              </a:rPr>
              <a:t>.  </a:t>
            </a:r>
            <a:endParaRPr lang="en-US" sz="2400" dirty="0">
              <a:latin typeface="Bookman Old Style" panose="02050604050505020204" pitchFamily="18" charset="0"/>
            </a:endParaRPr>
          </a:p>
        </p:txBody>
      </p:sp>
      <p:pic>
        <p:nvPicPr>
          <p:cNvPr id="5122" name="Picture 2" descr="Image result for retirement mem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128665"/>
            <a:ext cx="5029200" cy="358707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85314" y="228600"/>
            <a:ext cx="7520485" cy="707886"/>
          </a:xfrm>
          <a:prstGeom prst="rect">
            <a:avLst/>
          </a:prstGeom>
          <a:noFill/>
        </p:spPr>
        <p:txBody>
          <a:bodyPr wrap="square" rtlCol="0">
            <a:spAutoFit/>
          </a:bodyPr>
          <a:lstStyle/>
          <a:p>
            <a:pPr algn="ctr"/>
            <a:r>
              <a:rPr lang="en-US" sz="4000" b="1" u="sng" dirty="0" smtClean="0">
                <a:latin typeface="Bookman Old Style" panose="02050604050505020204" pitchFamily="18" charset="0"/>
              </a:rPr>
              <a:t>CEA Retirement Seminars</a:t>
            </a:r>
            <a:endParaRPr lang="en-US" sz="4000" b="1" u="sng" dirty="0">
              <a:latin typeface="Bookman Old Style" panose="02050604050505020204" pitchFamily="18" charset="0"/>
            </a:endParaRPr>
          </a:p>
        </p:txBody>
      </p:sp>
      <p:sp>
        <p:nvSpPr>
          <p:cNvPr id="15" name="TextBox 14"/>
          <p:cNvSpPr txBox="1"/>
          <p:nvPr/>
        </p:nvSpPr>
        <p:spPr>
          <a:xfrm>
            <a:off x="-381000" y="2510135"/>
            <a:ext cx="7086600"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East Hampton </a:t>
            </a:r>
            <a:r>
              <a:rPr lang="en-US" sz="2400" dirty="0" smtClean="0">
                <a:latin typeface="Bookman Old Style" panose="02050604050505020204" pitchFamily="18" charset="0"/>
              </a:rPr>
              <a:t>Thursday </a:t>
            </a:r>
            <a:r>
              <a:rPr lang="en-US" sz="2400" b="1" dirty="0" smtClean="0">
                <a:solidFill>
                  <a:srgbClr val="FF0000"/>
                </a:solidFill>
                <a:latin typeface="Bookman Old Style" panose="02050604050505020204" pitchFamily="18" charset="0"/>
              </a:rPr>
              <a:t>April 9, 2020</a:t>
            </a:r>
            <a:r>
              <a:rPr lang="en-US" sz="2400" dirty="0" smtClean="0">
                <a:latin typeface="Bookman Old Style" panose="02050604050505020204" pitchFamily="18" charset="0"/>
              </a:rPr>
              <a:t>.  </a:t>
            </a:r>
            <a:endParaRPr lang="en-US" sz="2400" dirty="0">
              <a:latin typeface="Bookman Old Style" panose="02050604050505020204" pitchFamily="18" charset="0"/>
            </a:endParaRPr>
          </a:p>
        </p:txBody>
      </p:sp>
      <p:sp>
        <p:nvSpPr>
          <p:cNvPr id="16" name="TextBox 15"/>
          <p:cNvSpPr txBox="1"/>
          <p:nvPr/>
        </p:nvSpPr>
        <p:spPr>
          <a:xfrm>
            <a:off x="328115" y="3195935"/>
            <a:ext cx="2719885" cy="461665"/>
          </a:xfrm>
          <a:prstGeom prst="rect">
            <a:avLst/>
          </a:prstGeom>
          <a:noFill/>
        </p:spPr>
        <p:txBody>
          <a:bodyPr wrap="square" rtlCol="0">
            <a:spAutoFit/>
          </a:bodyPr>
          <a:lstStyle/>
          <a:p>
            <a:pPr algn="ctr"/>
            <a:r>
              <a:rPr lang="en-US" sz="2400" b="1" dirty="0" smtClean="0">
                <a:solidFill>
                  <a:srgbClr val="FF0000"/>
                </a:solidFill>
                <a:latin typeface="Bookman Old Style" panose="02050604050505020204" pitchFamily="18" charset="0"/>
              </a:rPr>
              <a:t>4:15 – 6:30 PM</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1555857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990599"/>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RHTA MEETINGS</a:t>
            </a:r>
            <a:endParaRPr lang="en-US" sz="3600" dirty="0">
              <a:solidFill>
                <a:srgbClr val="FF0000"/>
              </a:solidFill>
              <a:latin typeface="Bookman Old Style" panose="02050604050505020204" pitchFamily="18" charset="0"/>
            </a:endParaRPr>
          </a:p>
        </p:txBody>
      </p:sp>
      <p:sp>
        <p:nvSpPr>
          <p:cNvPr id="6" name="TextBox 5"/>
          <p:cNvSpPr txBox="1"/>
          <p:nvPr/>
        </p:nvSpPr>
        <p:spPr>
          <a:xfrm>
            <a:off x="1251397" y="2133600"/>
            <a:ext cx="6858000" cy="1754326"/>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4</a:t>
            </a:r>
            <a:r>
              <a:rPr lang="en-US" sz="3600" baseline="30000" dirty="0" smtClean="0">
                <a:solidFill>
                  <a:srgbClr val="7030A0"/>
                </a:solidFill>
                <a:latin typeface="Bookman Old Style" panose="02050604050505020204" pitchFamily="18" charset="0"/>
              </a:rPr>
              <a:t>TH</a:t>
            </a:r>
            <a:r>
              <a:rPr lang="en-US" sz="3600" dirty="0" smtClean="0">
                <a:solidFill>
                  <a:srgbClr val="7030A0"/>
                </a:solidFill>
                <a:latin typeface="Bookman Old Style" panose="02050604050505020204" pitchFamily="18" charset="0"/>
              </a:rPr>
              <a:t> Wednesday of every month at GMS library media center 3:45</a:t>
            </a:r>
            <a:endParaRPr lang="en-US" sz="3600" dirty="0">
              <a:solidFill>
                <a:srgbClr val="7030A0"/>
              </a:solidFill>
              <a:latin typeface="Bookman Old Style" panose="02050604050505020204" pitchFamily="18" charset="0"/>
            </a:endParaRPr>
          </a:p>
        </p:txBody>
      </p:sp>
      <p:sp>
        <p:nvSpPr>
          <p:cNvPr id="5" name="TextBox 4"/>
          <p:cNvSpPr txBox="1"/>
          <p:nvPr/>
        </p:nvSpPr>
        <p:spPr>
          <a:xfrm>
            <a:off x="1215980" y="4114800"/>
            <a:ext cx="6858000" cy="1200329"/>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Schedules will be posted in your building</a:t>
            </a:r>
            <a:endParaRPr lang="en-US" sz="3600" dirty="0">
              <a:solidFill>
                <a:srgbClr val="7030A0"/>
              </a:solidFill>
              <a:latin typeface="Bookman Old Style" panose="02050604050505020204" pitchFamily="18" charset="0"/>
            </a:endParaRPr>
          </a:p>
        </p:txBody>
      </p:sp>
    </p:spTree>
    <p:extLst>
      <p:ext uri="{BB962C8B-B14F-4D97-AF65-F5344CB8AC3E}">
        <p14:creationId xmlns:p14="http://schemas.microsoft.com/office/powerpoint/2010/main" val="182733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8887" y="202258"/>
            <a:ext cx="5257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CERTIFICATION</a:t>
            </a:r>
            <a:endParaRPr lang="en-US" sz="3600" dirty="0">
              <a:solidFill>
                <a:srgbClr val="FF0000"/>
              </a:solidFill>
              <a:latin typeface="Bookman Old Style" panose="02050604050505020204" pitchFamily="18" charset="0"/>
            </a:endParaRPr>
          </a:p>
        </p:txBody>
      </p:sp>
      <p:sp>
        <p:nvSpPr>
          <p:cNvPr id="7" name="TextBox 6"/>
          <p:cNvSpPr txBox="1"/>
          <p:nvPr/>
        </p:nvSpPr>
        <p:spPr>
          <a:xfrm>
            <a:off x="11806" y="834479"/>
            <a:ext cx="9146146" cy="384721"/>
          </a:xfrm>
          <a:prstGeom prst="rect">
            <a:avLst/>
          </a:prstGeom>
          <a:noFill/>
        </p:spPr>
        <p:txBody>
          <a:bodyPr wrap="square" rtlCol="0">
            <a:spAutoFit/>
          </a:bodyPr>
          <a:lstStyle/>
          <a:p>
            <a:r>
              <a:rPr lang="en-US" sz="1900" dirty="0" smtClean="0">
                <a:latin typeface="Bookman Old Style" panose="02050604050505020204" pitchFamily="18" charset="0"/>
              </a:rPr>
              <a:t>It is YOUR RESPONSIBILITY to know when your CERTIFICATION EXPIRES.</a:t>
            </a:r>
            <a:endParaRPr lang="en-US" sz="1900" dirty="0">
              <a:latin typeface="Bookman Old Style" panose="02050604050505020204" pitchFamily="18" charset="0"/>
            </a:endParaRPr>
          </a:p>
        </p:txBody>
      </p:sp>
      <p:sp>
        <p:nvSpPr>
          <p:cNvPr id="8" name="TextBox 7"/>
          <p:cNvSpPr txBox="1"/>
          <p:nvPr/>
        </p:nvSpPr>
        <p:spPr>
          <a:xfrm>
            <a:off x="63321" y="1246257"/>
            <a:ext cx="9156879" cy="353943"/>
          </a:xfrm>
          <a:prstGeom prst="rect">
            <a:avLst/>
          </a:prstGeom>
          <a:noFill/>
        </p:spPr>
        <p:txBody>
          <a:bodyPr wrap="square" rtlCol="0">
            <a:spAutoFit/>
          </a:bodyPr>
          <a:lstStyle/>
          <a:p>
            <a:r>
              <a:rPr lang="en-US" sz="1700" dirty="0" smtClean="0">
                <a:latin typeface="Bookman Old Style" panose="02050604050505020204" pitchFamily="18" charset="0"/>
              </a:rPr>
              <a:t>This information can be found at the bottom of your RHTA Annual Wage Agreement  </a:t>
            </a:r>
            <a:endParaRPr lang="en-US" sz="1700" dirty="0">
              <a:latin typeface="Bookman Old Style" panose="02050604050505020204" pitchFamily="18" charset="0"/>
            </a:endParaRPr>
          </a:p>
        </p:txBody>
      </p:sp>
      <p:sp>
        <p:nvSpPr>
          <p:cNvPr id="2" name="Rectangle 1"/>
          <p:cNvSpPr/>
          <p:nvPr/>
        </p:nvSpPr>
        <p:spPr>
          <a:xfrm>
            <a:off x="13952" y="1753392"/>
            <a:ext cx="9144000" cy="5129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7" y="2012330"/>
            <a:ext cx="88963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715000" y="2786806"/>
            <a:ext cx="2438400"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362450"/>
            <a:ext cx="88963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2657898" y="2316939"/>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83545" y="5581650"/>
            <a:ext cx="385505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324600" y="4443833"/>
            <a:ext cx="1557249"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438698" y="4688927"/>
            <a:ext cx="2142702" cy="5766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52849" y="4362450"/>
            <a:ext cx="1528551" cy="381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3581400" y="5334000"/>
            <a:ext cx="3124200" cy="70485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PAYSTUB ON THE WEB PORTAL</a:t>
            </a:r>
            <a:endParaRPr lang="en-US" sz="3600" dirty="0">
              <a:solidFill>
                <a:srgbClr val="FF0000"/>
              </a:solidFill>
              <a:latin typeface="Bookman Old Style" panose="02050604050505020204" pitchFamily="18" charset="0"/>
            </a:endParaRPr>
          </a:p>
        </p:txBody>
      </p:sp>
      <p:sp>
        <p:nvSpPr>
          <p:cNvPr id="14" name="TextBox 13"/>
          <p:cNvSpPr txBox="1"/>
          <p:nvPr/>
        </p:nvSpPr>
        <p:spPr>
          <a:xfrm>
            <a:off x="76200" y="2073295"/>
            <a:ext cx="8991600" cy="1892826"/>
          </a:xfrm>
          <a:prstGeom prst="rect">
            <a:avLst/>
          </a:prstGeom>
          <a:noFill/>
        </p:spPr>
        <p:txBody>
          <a:bodyPr wrap="square" rtlCol="0">
            <a:spAutoFit/>
          </a:bodyPr>
          <a:lstStyle/>
          <a:p>
            <a:pPr fontAlgn="b"/>
            <a:r>
              <a:rPr lang="en-US" sz="3400" dirty="0">
                <a:latin typeface="Cambria Math" panose="02040503050406030204" pitchFamily="18" charset="0"/>
                <a:ea typeface="Cambria Math" panose="02040503050406030204" pitchFamily="18" charset="0"/>
              </a:rPr>
              <a:t>Employee self service portal for infinite visions</a:t>
            </a:r>
            <a:r>
              <a:rPr lang="en-US" sz="3400" dirty="0" smtClean="0">
                <a:latin typeface="Cambria Math" panose="02040503050406030204" pitchFamily="18" charset="0"/>
                <a:ea typeface="Cambria Math" panose="02040503050406030204" pitchFamily="18" charset="0"/>
              </a:rPr>
              <a:t>.</a:t>
            </a:r>
          </a:p>
          <a:p>
            <a:pPr fontAlgn="b"/>
            <a:endParaRPr lang="en-US" dirty="0"/>
          </a:p>
          <a:p>
            <a:pPr fontAlgn="b"/>
            <a:r>
              <a:rPr lang="en-US" sz="2400" dirty="0" smtClean="0"/>
              <a:t>       The </a:t>
            </a:r>
            <a:r>
              <a:rPr lang="en-US" sz="2400" dirty="0"/>
              <a:t>link </a:t>
            </a:r>
            <a:r>
              <a:rPr lang="en-US" sz="2400" dirty="0" smtClean="0"/>
              <a:t>is    </a:t>
            </a:r>
            <a:r>
              <a:rPr lang="en-US" sz="2400" dirty="0" smtClean="0">
                <a:hlinkClick r:id="rId2"/>
              </a:rPr>
              <a:t>https</a:t>
            </a:r>
            <a:r>
              <a:rPr lang="en-US" sz="2400" dirty="0">
                <a:hlinkClick r:id="rId2"/>
              </a:rPr>
              <a:t>://</a:t>
            </a:r>
            <a:r>
              <a:rPr lang="en-US" sz="2400" dirty="0" smtClean="0">
                <a:hlinkClick r:id="rId2"/>
              </a:rPr>
              <a:t>ivisions.tylertech.com/RockyHillESS</a:t>
            </a:r>
            <a:endParaRPr lang="en-US" sz="2400" dirty="0" smtClean="0"/>
          </a:p>
          <a:p>
            <a:pPr fontAlgn="b"/>
            <a:endParaRPr lang="en-US" dirty="0" smtClean="0"/>
          </a:p>
          <a:p>
            <a:pPr fontAlgn="b"/>
            <a:r>
              <a:rPr lang="en-US" sz="2300" dirty="0">
                <a:latin typeface="Cambria Math" panose="02040503050406030204" pitchFamily="18" charset="0"/>
                <a:ea typeface="Cambria Math" panose="02040503050406030204" pitchFamily="18" charset="0"/>
              </a:rPr>
              <a:t>Email from </a:t>
            </a:r>
            <a:r>
              <a:rPr lang="en-US" sz="2300" dirty="0" err="1">
                <a:latin typeface="Cambria Math" panose="02040503050406030204" pitchFamily="18" charset="0"/>
                <a:ea typeface="Cambria Math" panose="02040503050406030204" pitchFamily="18" charset="0"/>
              </a:rPr>
              <a:t>Tsampica</a:t>
            </a:r>
            <a:r>
              <a:rPr lang="en-US" sz="2300" dirty="0">
                <a:latin typeface="Cambria Math" panose="02040503050406030204" pitchFamily="18" charset="0"/>
                <a:ea typeface="Cambria Math" panose="02040503050406030204" pitchFamily="18" charset="0"/>
              </a:rPr>
              <a:t> Mal on April 19</a:t>
            </a:r>
            <a:r>
              <a:rPr lang="en-US" sz="2300" baseline="30000" dirty="0">
                <a:latin typeface="Cambria Math" panose="02040503050406030204" pitchFamily="18" charset="0"/>
                <a:ea typeface="Cambria Math" panose="02040503050406030204" pitchFamily="18" charset="0"/>
              </a:rPr>
              <a:t>th</a:t>
            </a:r>
            <a:r>
              <a:rPr lang="en-US" sz="2300" dirty="0">
                <a:latin typeface="Cambria Math" panose="02040503050406030204" pitchFamily="18" charset="0"/>
                <a:ea typeface="Cambria Math" panose="02040503050406030204" pitchFamily="18" charset="0"/>
              </a:rPr>
              <a:t> with user name and password</a:t>
            </a:r>
            <a:r>
              <a:rPr lang="en-US" sz="2300" dirty="0" smtClean="0">
                <a:latin typeface="Cambria Math" panose="02040503050406030204" pitchFamily="18" charset="0"/>
                <a:ea typeface="Cambria Math" panose="02040503050406030204" pitchFamily="18" charset="0"/>
              </a:rPr>
              <a:t>.</a:t>
            </a:r>
            <a:endParaRPr lang="en-US" sz="2300" dirty="0"/>
          </a:p>
        </p:txBody>
      </p:sp>
      <p:sp>
        <p:nvSpPr>
          <p:cNvPr id="15" name="TextBox 14"/>
          <p:cNvSpPr txBox="1"/>
          <p:nvPr/>
        </p:nvSpPr>
        <p:spPr>
          <a:xfrm>
            <a:off x="1981200" y="1097657"/>
            <a:ext cx="4800600" cy="584775"/>
          </a:xfrm>
          <a:prstGeom prst="rect">
            <a:avLst/>
          </a:prstGeom>
          <a:noFill/>
        </p:spPr>
        <p:txBody>
          <a:bodyPr wrap="square" rtlCol="0">
            <a:spAutoFit/>
          </a:bodyPr>
          <a:lstStyle/>
          <a:p>
            <a:pPr algn="ctr"/>
            <a:r>
              <a:rPr lang="en-US" sz="3200" dirty="0" smtClean="0">
                <a:latin typeface="Cambria Math" panose="02040503050406030204" pitchFamily="18" charset="0"/>
                <a:ea typeface="Cambria Math" panose="02040503050406030204" pitchFamily="18" charset="0"/>
              </a:rPr>
              <a:t>2 ways to get there…..</a:t>
            </a:r>
            <a:endParaRPr lang="en-US" sz="3200" dirty="0">
              <a:latin typeface="Cambria Math" panose="02040503050406030204" pitchFamily="18" charset="0"/>
              <a:ea typeface="Cambria Math" panose="02040503050406030204" pitchFamily="18" charset="0"/>
            </a:endParaRPr>
          </a:p>
        </p:txBody>
      </p:sp>
      <p:sp>
        <p:nvSpPr>
          <p:cNvPr id="16" name="TextBox 15"/>
          <p:cNvSpPr txBox="1"/>
          <p:nvPr/>
        </p:nvSpPr>
        <p:spPr>
          <a:xfrm>
            <a:off x="3921456" y="4343400"/>
            <a:ext cx="1072487" cy="615553"/>
          </a:xfrm>
          <a:prstGeom prst="rect">
            <a:avLst/>
          </a:prstGeom>
          <a:noFill/>
        </p:spPr>
        <p:txBody>
          <a:bodyPr wrap="square" rtlCol="0">
            <a:spAutoFit/>
          </a:bodyPr>
          <a:lstStyle/>
          <a:p>
            <a:pPr fontAlgn="b"/>
            <a:r>
              <a:rPr lang="en-US" sz="3400" b="1" dirty="0" smtClean="0">
                <a:latin typeface="Bookman Old Style" panose="02050604050505020204" pitchFamily="18" charset="0"/>
                <a:ea typeface="Cambria Math" panose="02040503050406030204" pitchFamily="18" charset="0"/>
              </a:rPr>
              <a:t>OR</a:t>
            </a:r>
            <a:endParaRPr lang="en-US" sz="2300" b="1" dirty="0">
              <a:latin typeface="Bookman Old Style" panose="02050604050505020204" pitchFamily="18" charset="0"/>
            </a:endParaRPr>
          </a:p>
        </p:txBody>
      </p:sp>
      <p:sp>
        <p:nvSpPr>
          <p:cNvPr id="17" name="TextBox 16"/>
          <p:cNvSpPr txBox="1"/>
          <p:nvPr/>
        </p:nvSpPr>
        <p:spPr>
          <a:xfrm>
            <a:off x="76200" y="5255314"/>
            <a:ext cx="8991600" cy="615553"/>
          </a:xfrm>
          <a:prstGeom prst="rect">
            <a:avLst/>
          </a:prstGeom>
          <a:noFill/>
        </p:spPr>
        <p:txBody>
          <a:bodyPr wrap="square" rtlCol="0">
            <a:spAutoFit/>
          </a:bodyPr>
          <a:lstStyle/>
          <a:p>
            <a:pPr fontAlgn="b"/>
            <a:r>
              <a:rPr lang="en-US" sz="3400" dirty="0" smtClean="0">
                <a:latin typeface="Cambria Math" panose="02040503050406030204" pitchFamily="18" charset="0"/>
                <a:ea typeface="Cambria Math" panose="02040503050406030204" pitchFamily="18" charset="0"/>
              </a:rPr>
              <a:t>Sign in through school website, rockyhillps.com</a:t>
            </a:r>
            <a:endParaRPr lang="en-US" sz="2300" dirty="0"/>
          </a:p>
        </p:txBody>
      </p:sp>
      <p:sp>
        <p:nvSpPr>
          <p:cNvPr id="2" name="Rectangle 1"/>
          <p:cNvSpPr/>
          <p:nvPr/>
        </p:nvSpPr>
        <p:spPr>
          <a:xfrm>
            <a:off x="76200" y="2073295"/>
            <a:ext cx="8915400" cy="21177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 y="5033665"/>
            <a:ext cx="8991600" cy="10588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725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8069"/>
            <a:ext cx="7696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PAYSTUB ON THE WEB PORTAL</a:t>
            </a:r>
            <a:endParaRPr lang="en-US" sz="3600" dirty="0">
              <a:solidFill>
                <a:srgbClr val="FF0000"/>
              </a:solidFill>
              <a:latin typeface="Bookman Old Style" panose="02050604050505020204" pitchFamily="18" charset="0"/>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32" y="1219198"/>
            <a:ext cx="10094532" cy="3729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Oval 14"/>
          <p:cNvSpPr/>
          <p:nvPr/>
        </p:nvSpPr>
        <p:spPr>
          <a:xfrm>
            <a:off x="6172200" y="4038600"/>
            <a:ext cx="2971800" cy="609600"/>
          </a:xfrm>
          <a:prstGeom prst="ellipse">
            <a:avLst/>
          </a:prstGeom>
          <a:noFill/>
          <a:ln w="60325">
            <a:solidFill>
              <a:srgbClr val="E5F6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470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94" y="2918155"/>
            <a:ext cx="8915400" cy="3177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V="1">
            <a:off x="8153400" y="3505200"/>
            <a:ext cx="382764" cy="1001877"/>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15200" y="4724400"/>
            <a:ext cx="1371600" cy="461665"/>
          </a:xfrm>
          <a:prstGeom prst="rect">
            <a:avLst/>
          </a:prstGeom>
          <a:solidFill>
            <a:srgbClr val="FFFF00"/>
          </a:solidFill>
          <a:ln>
            <a:solidFill>
              <a:srgbClr val="FF0000"/>
            </a:solidFill>
          </a:ln>
        </p:spPr>
        <p:txBody>
          <a:bodyPr wrap="square" rtlCol="0">
            <a:spAutoFit/>
          </a:bodyPr>
          <a:lstStyle/>
          <a:p>
            <a:pPr algn="ctr"/>
            <a:r>
              <a:rPr lang="en-US" sz="2400" b="1" dirty="0" smtClean="0">
                <a:solidFill>
                  <a:srgbClr val="FF0000"/>
                </a:solidFill>
              </a:rPr>
              <a:t>Log in</a:t>
            </a:r>
            <a:endParaRPr lang="en-US" sz="2400" b="1" dirty="0">
              <a:solidFill>
                <a:srgbClr val="FF0000"/>
              </a:solidFill>
            </a:endParaRPr>
          </a:p>
        </p:txBody>
      </p:sp>
      <p:sp>
        <p:nvSpPr>
          <p:cNvPr id="9" name="TextBox 8"/>
          <p:cNvSpPr txBox="1"/>
          <p:nvPr/>
        </p:nvSpPr>
        <p:spPr>
          <a:xfrm>
            <a:off x="820630" y="1981200"/>
            <a:ext cx="76962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PAYSTUB ON THE WEB PORTAL CONTINUED…</a:t>
            </a:r>
            <a:endParaRPr lang="en-US" sz="2400" dirty="0">
              <a:solidFill>
                <a:srgbClr val="FF0000"/>
              </a:solidFill>
              <a:latin typeface="Bookman Old Style" panose="02050604050505020204" pitchFamily="18" charset="0"/>
            </a:endParaRPr>
          </a:p>
        </p:txBody>
      </p:sp>
      <p:sp>
        <p:nvSpPr>
          <p:cNvPr id="11" name="TextBox 10"/>
          <p:cNvSpPr txBox="1"/>
          <p:nvPr/>
        </p:nvSpPr>
        <p:spPr>
          <a:xfrm>
            <a:off x="-2146" y="262116"/>
            <a:ext cx="9146146" cy="1261884"/>
          </a:xfrm>
          <a:prstGeom prst="rect">
            <a:avLst/>
          </a:prstGeom>
          <a:noFill/>
        </p:spPr>
        <p:txBody>
          <a:bodyPr wrap="square" rtlCol="0">
            <a:spAutoFit/>
          </a:bodyPr>
          <a:lstStyle/>
          <a:p>
            <a:r>
              <a:rPr lang="en-US" sz="1900" dirty="0" smtClean="0">
                <a:latin typeface="Bookman Old Style" panose="02050604050505020204" pitchFamily="18" charset="0"/>
              </a:rPr>
              <a:t>Log in just as you would the computer in your classroom.  If this is your first time logging in use “Changeme15!” as your initial password.  You will be prompted to change password.  Do not register as an employee, you have already been registered.  </a:t>
            </a:r>
            <a:endParaRPr lang="en-US" sz="1900" dirty="0">
              <a:latin typeface="Bookman Old Style" panose="02050604050505020204" pitchFamily="18" charset="0"/>
            </a:endParaRPr>
          </a:p>
        </p:txBody>
      </p:sp>
      <p:cxnSp>
        <p:nvCxnSpPr>
          <p:cNvPr id="13" name="Straight Connector 12"/>
          <p:cNvCxnSpPr/>
          <p:nvPr/>
        </p:nvCxnSpPr>
        <p:spPr>
          <a:xfrm flipV="1">
            <a:off x="11806" y="1752599"/>
            <a:ext cx="9055994" cy="1"/>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8599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0045"/>
            <a:ext cx="8991600" cy="3059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90600" y="381000"/>
            <a:ext cx="7696200" cy="461665"/>
          </a:xfrm>
          <a:prstGeom prst="rect">
            <a:avLst/>
          </a:prstGeom>
          <a:noFill/>
        </p:spPr>
        <p:txBody>
          <a:bodyPr wrap="square" rtlCol="0">
            <a:spAutoFit/>
          </a:bodyPr>
          <a:lstStyle/>
          <a:p>
            <a:pPr algn="ctr"/>
            <a:r>
              <a:rPr lang="en-US" sz="2400" dirty="0" smtClean="0">
                <a:solidFill>
                  <a:srgbClr val="FF0000"/>
                </a:solidFill>
                <a:latin typeface="Bookman Old Style" panose="02050604050505020204" pitchFamily="18" charset="0"/>
              </a:rPr>
              <a:t>PAYSTUB ON THE WEB PORTAL CONTINUED…</a:t>
            </a:r>
            <a:endParaRPr lang="en-US" sz="2400" dirty="0">
              <a:solidFill>
                <a:srgbClr val="FF0000"/>
              </a:solidFill>
              <a:latin typeface="Bookman Old Style" panose="02050604050505020204" pitchFamily="18" charset="0"/>
            </a:endParaRPr>
          </a:p>
        </p:txBody>
      </p:sp>
      <p:cxnSp>
        <p:nvCxnSpPr>
          <p:cNvPr id="7" name="Straight Arrow Connector 6"/>
          <p:cNvCxnSpPr/>
          <p:nvPr/>
        </p:nvCxnSpPr>
        <p:spPr>
          <a:xfrm flipV="1">
            <a:off x="12192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133600" y="2731924"/>
            <a:ext cx="0" cy="2525876"/>
          </a:xfrm>
          <a:prstGeom prst="straightConnector1">
            <a:avLst/>
          </a:prstGeom>
          <a:ln w="889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472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773" y="228600"/>
            <a:ext cx="8914027"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1677774" y="2286000"/>
            <a:ext cx="2895600" cy="699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21106273">
            <a:off x="4798222" y="389061"/>
            <a:ext cx="4057719" cy="1569660"/>
          </a:xfrm>
          <a:prstGeom prst="rect">
            <a:avLst/>
          </a:prstGeom>
          <a:solidFill>
            <a:srgbClr val="FFFF00"/>
          </a:solidFill>
        </p:spPr>
        <p:txBody>
          <a:bodyPr wrap="square" rtlCol="0">
            <a:spAutoFit/>
          </a:bodyPr>
          <a:lstStyle/>
          <a:p>
            <a:pPr algn="ctr"/>
            <a:r>
              <a:rPr lang="en-US" sz="2400" b="1" dirty="0" smtClean="0">
                <a:solidFill>
                  <a:srgbClr val="FF0000"/>
                </a:solidFill>
                <a:latin typeface="Bookman Old Style" panose="02050604050505020204" pitchFamily="18" charset="0"/>
              </a:rPr>
              <a:t>This is where you will be able to keep track of TRB, insurance, and 403B contributions </a:t>
            </a:r>
            <a:r>
              <a:rPr lang="en-US" sz="2400" b="1" dirty="0" err="1" smtClean="0">
                <a:solidFill>
                  <a:srgbClr val="FF0000"/>
                </a:solidFill>
                <a:latin typeface="Bookman Old Style" panose="02050604050505020204" pitchFamily="18" charset="0"/>
              </a:rPr>
              <a:t>etc</a:t>
            </a:r>
            <a:endParaRPr lang="en-US" sz="24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792344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7" y="228599"/>
            <a:ext cx="8800870" cy="4953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429904" y="2516874"/>
            <a:ext cx="1600200" cy="4953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21040261">
            <a:off x="3657178" y="4114957"/>
            <a:ext cx="4800600" cy="1200329"/>
          </a:xfrm>
          <a:prstGeom prst="rect">
            <a:avLst/>
          </a:prstGeom>
          <a:solidFill>
            <a:srgbClr val="FFFF00"/>
          </a:solidFill>
        </p:spPr>
        <p:txBody>
          <a:bodyPr wrap="square" rtlCol="0">
            <a:spAutoFit/>
          </a:bodyPr>
          <a:lstStyle/>
          <a:p>
            <a:pPr algn="ctr"/>
            <a:r>
              <a:rPr lang="en-US" sz="2400" b="1" dirty="0" smtClean="0">
                <a:solidFill>
                  <a:srgbClr val="FF0000"/>
                </a:solidFill>
                <a:latin typeface="Bookman Old Style" panose="02050604050505020204" pitchFamily="18" charset="0"/>
              </a:rPr>
              <a:t>This is where you will be able to keep track sick days and discretionary days</a:t>
            </a:r>
            <a:endParaRPr lang="en-US" sz="2400" b="1"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14017670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9826992" cy="307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50845" y="4332982"/>
            <a:ext cx="7772400" cy="1077218"/>
          </a:xfrm>
          <a:prstGeom prst="rect">
            <a:avLst/>
          </a:prstGeom>
          <a:noFill/>
        </p:spPr>
        <p:txBody>
          <a:bodyPr wrap="square" rtlCol="0">
            <a:spAutoFit/>
          </a:bodyPr>
          <a:lstStyle/>
          <a:p>
            <a:pPr algn="ctr"/>
            <a:r>
              <a:rPr lang="en-US" sz="3200" dirty="0" smtClean="0">
                <a:latin typeface="Bookman Old Style" panose="02050604050505020204" pitchFamily="18" charset="0"/>
              </a:rPr>
              <a:t>Be sure to monitor your sick days, insurance contributions and the like.</a:t>
            </a:r>
            <a:endParaRPr lang="en-US" sz="3200" dirty="0">
              <a:latin typeface="Bookman Old Style" panose="02050604050505020204" pitchFamily="18" charset="0"/>
            </a:endParaRPr>
          </a:p>
        </p:txBody>
      </p:sp>
    </p:spTree>
    <p:extLst>
      <p:ext uri="{BB962C8B-B14F-4D97-AF65-F5344CB8AC3E}">
        <p14:creationId xmlns:p14="http://schemas.microsoft.com/office/powerpoint/2010/main" val="2053050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 y="3429000"/>
            <a:ext cx="5029200" cy="2554545"/>
          </a:xfrm>
          <a:prstGeom prst="rect">
            <a:avLst/>
          </a:prstGeom>
          <a:noFill/>
        </p:spPr>
        <p:txBody>
          <a:bodyPr wrap="square" rtlCol="0">
            <a:spAutoFit/>
          </a:bodyPr>
          <a:lstStyle/>
          <a:p>
            <a:pPr algn="ctr"/>
            <a:r>
              <a:rPr lang="en-US" sz="3200" dirty="0" smtClean="0">
                <a:latin typeface="Bookman Old Style" panose="02050604050505020204" pitchFamily="18" charset="0"/>
              </a:rPr>
              <a:t>Article 30 B page 22 your </a:t>
            </a:r>
            <a:r>
              <a:rPr lang="en-US" sz="3200" b="1" dirty="0" smtClean="0">
                <a:solidFill>
                  <a:srgbClr val="FF0000"/>
                </a:solidFill>
                <a:latin typeface="Bookman Old Style" panose="02050604050505020204" pitchFamily="18" charset="0"/>
              </a:rPr>
              <a:t>last</a:t>
            </a:r>
            <a:r>
              <a:rPr lang="en-US" sz="3200" dirty="0" smtClean="0">
                <a:latin typeface="Bookman Old Style" panose="02050604050505020204" pitchFamily="18" charset="0"/>
              </a:rPr>
              <a:t> </a:t>
            </a:r>
            <a:r>
              <a:rPr lang="en-US" sz="3200" b="1" dirty="0" smtClean="0">
                <a:solidFill>
                  <a:srgbClr val="FF0000"/>
                </a:solidFill>
                <a:latin typeface="Bookman Old Style" panose="02050604050505020204" pitchFamily="18" charset="0"/>
              </a:rPr>
              <a:t>paycheck</a:t>
            </a:r>
            <a:r>
              <a:rPr lang="en-US" sz="3200" dirty="0" smtClean="0">
                <a:latin typeface="Bookman Old Style" panose="02050604050505020204" pitchFamily="18" charset="0"/>
              </a:rPr>
              <a:t> this year will be </a:t>
            </a:r>
            <a:r>
              <a:rPr lang="en-US" sz="3200" b="1" dirty="0" smtClean="0">
                <a:solidFill>
                  <a:srgbClr val="FF0000"/>
                </a:solidFill>
                <a:latin typeface="Bookman Old Style" panose="02050604050505020204" pitchFamily="18" charset="0"/>
              </a:rPr>
              <a:t>June 12</a:t>
            </a:r>
            <a:r>
              <a:rPr lang="en-US" sz="3200" b="1" baseline="30000" dirty="0" smtClean="0">
                <a:solidFill>
                  <a:srgbClr val="FF0000"/>
                </a:solidFill>
                <a:latin typeface="Bookman Old Style" panose="02050604050505020204" pitchFamily="18" charset="0"/>
              </a:rPr>
              <a:t>th</a:t>
            </a:r>
            <a:r>
              <a:rPr lang="en-US" sz="3200" b="1" dirty="0" smtClean="0">
                <a:solidFill>
                  <a:srgbClr val="FF0000"/>
                </a:solidFill>
                <a:latin typeface="Bookman Old Style" panose="02050604050505020204" pitchFamily="18" charset="0"/>
              </a:rPr>
              <a:t> </a:t>
            </a:r>
            <a:r>
              <a:rPr lang="en-US" sz="3200" dirty="0" smtClean="0">
                <a:latin typeface="Bookman Old Style" panose="02050604050505020204" pitchFamily="18" charset="0"/>
              </a:rPr>
              <a:t>regardless of the last day of school</a:t>
            </a:r>
            <a:r>
              <a:rPr lang="en-US" sz="3200" dirty="0">
                <a:latin typeface="Bookman Old Style" panose="02050604050505020204" pitchFamily="18" charset="0"/>
              </a:rPr>
              <a:t>.</a:t>
            </a:r>
          </a:p>
        </p:txBody>
      </p:sp>
      <p:sp>
        <p:nvSpPr>
          <p:cNvPr id="2" name="Rectangle 1"/>
          <p:cNvSpPr/>
          <p:nvPr/>
        </p:nvSpPr>
        <p:spPr>
          <a:xfrm>
            <a:off x="-76200" y="0"/>
            <a:ext cx="9220200" cy="3124200"/>
          </a:xfrm>
          <a:prstGeom prst="rect">
            <a:avLst/>
          </a:prstGeom>
          <a:solidFill>
            <a:srgbClr val="7BF4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19095" cy="267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2895600" y="762000"/>
            <a:ext cx="3666702" cy="6383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57800" y="3478411"/>
            <a:ext cx="3733800" cy="2954655"/>
          </a:xfrm>
          <a:prstGeom prst="rect">
            <a:avLst/>
          </a:prstGeom>
          <a:noFill/>
        </p:spPr>
        <p:txBody>
          <a:bodyPr wrap="square" rtlCol="0">
            <a:spAutoFit/>
          </a:bodyPr>
          <a:lstStyle/>
          <a:p>
            <a:pPr algn="ctr"/>
            <a:r>
              <a:rPr lang="en-US" sz="2300" dirty="0" smtClean="0">
                <a:latin typeface="Bookman Old Style" panose="02050604050505020204" pitchFamily="18" charset="0"/>
              </a:rPr>
              <a:t>This information can be found on the district website under </a:t>
            </a:r>
          </a:p>
          <a:p>
            <a:pPr algn="ctr"/>
            <a:endParaRPr lang="en-US" sz="1200" dirty="0" smtClean="0">
              <a:latin typeface="Bookman Old Style" panose="02050604050505020204" pitchFamily="18" charset="0"/>
            </a:endParaRP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staff resources</a:t>
            </a: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forms and documents</a:t>
            </a:r>
          </a:p>
          <a:p>
            <a:pPr algn="ctr"/>
            <a:endParaRPr lang="en-US" sz="1200" dirty="0" smtClean="0">
              <a:latin typeface="Bookman Old Style" panose="02050604050505020204" pitchFamily="18" charset="0"/>
            </a:endParaRPr>
          </a:p>
          <a:p>
            <a:pPr algn="ctr"/>
            <a:r>
              <a:rPr lang="en-US" sz="2300" dirty="0" smtClean="0">
                <a:latin typeface="Bookman Old Style" panose="02050604050505020204" pitchFamily="18" charset="0"/>
              </a:rPr>
              <a:t>payroll forms</a:t>
            </a:r>
            <a:endParaRPr lang="en-US" sz="2300" dirty="0">
              <a:latin typeface="Bookman Old Style" panose="02050604050505020204" pitchFamily="18" charset="0"/>
            </a:endParaRPr>
          </a:p>
        </p:txBody>
      </p:sp>
      <p:cxnSp>
        <p:nvCxnSpPr>
          <p:cNvPr id="4" name="Straight Connector 3"/>
          <p:cNvCxnSpPr/>
          <p:nvPr/>
        </p:nvCxnSpPr>
        <p:spPr>
          <a:xfrm>
            <a:off x="5181600" y="3124200"/>
            <a:ext cx="0" cy="3733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0852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8564" y="228600"/>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7620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1" y="1295400"/>
            <a:ext cx="7315200" cy="556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03" y="1424749"/>
            <a:ext cx="7028108" cy="5303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rot="20586732">
            <a:off x="5896510" y="4499554"/>
            <a:ext cx="3257747" cy="830997"/>
          </a:xfrm>
          <a:prstGeom prst="rect">
            <a:avLst/>
          </a:prstGeom>
          <a:solidFill>
            <a:schemeClr val="bg1"/>
          </a:solidFill>
          <a:ln>
            <a:solidFill>
              <a:schemeClr val="tx1"/>
            </a:solidFill>
          </a:ln>
        </p:spPr>
        <p:txBody>
          <a:bodyPr wrap="square" rtlCol="0">
            <a:spAutoFit/>
          </a:bodyPr>
          <a:lstStyle/>
          <a:p>
            <a:pPr algn="ctr"/>
            <a:r>
              <a:rPr lang="en-US" sz="2400" dirty="0" smtClean="0">
                <a:solidFill>
                  <a:srgbClr val="FF0000"/>
                </a:solidFill>
                <a:latin typeface="Bookman Old Style" panose="02050604050505020204" pitchFamily="18" charset="0"/>
              </a:rPr>
              <a:t>Article 29 A, B &amp; D</a:t>
            </a:r>
          </a:p>
          <a:p>
            <a:pPr algn="ctr"/>
            <a:r>
              <a:rPr lang="en-US" sz="2400" dirty="0" smtClean="0">
                <a:solidFill>
                  <a:srgbClr val="FF0000"/>
                </a:solidFill>
                <a:latin typeface="Bookman Old Style" panose="02050604050505020204" pitchFamily="18" charset="0"/>
              </a:rPr>
              <a:t>page 21</a:t>
            </a:r>
            <a:endParaRPr lang="en-US" sz="2400" dirty="0">
              <a:solidFill>
                <a:srgbClr val="FF0000"/>
              </a:solidFill>
              <a:latin typeface="Bookman Old Style" panose="02050604050505020204" pitchFamily="18" charset="0"/>
            </a:endParaRPr>
          </a:p>
        </p:txBody>
      </p:sp>
      <p:sp>
        <p:nvSpPr>
          <p:cNvPr id="15" name="TextBox 14"/>
          <p:cNvSpPr txBox="1"/>
          <p:nvPr/>
        </p:nvSpPr>
        <p:spPr>
          <a:xfrm rot="20765548">
            <a:off x="3502453" y="1747392"/>
            <a:ext cx="5449030" cy="830997"/>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Equivalent to the cost of a </a:t>
            </a:r>
            <a:r>
              <a:rPr lang="en-US" sz="2400" dirty="0" smtClean="0">
                <a:solidFill>
                  <a:srgbClr val="FF0000"/>
                </a:solidFill>
                <a:latin typeface="Bookman Old Style" panose="02050604050505020204" pitchFamily="18" charset="0"/>
              </a:rPr>
              <a:t>3 credit </a:t>
            </a:r>
            <a:r>
              <a:rPr lang="en-US" sz="2400" dirty="0" smtClean="0">
                <a:latin typeface="Bookman Old Style" panose="02050604050505020204" pitchFamily="18" charset="0"/>
              </a:rPr>
              <a:t>UConn graduate course</a:t>
            </a:r>
            <a:endParaRPr lang="en-US" sz="2400" dirty="0">
              <a:latin typeface="Bookman Old Style" panose="02050604050505020204" pitchFamily="18" charset="0"/>
            </a:endParaRPr>
          </a:p>
        </p:txBody>
      </p:sp>
      <p:sp>
        <p:nvSpPr>
          <p:cNvPr id="16" name="TextBox 15"/>
          <p:cNvSpPr txBox="1"/>
          <p:nvPr/>
        </p:nvSpPr>
        <p:spPr>
          <a:xfrm rot="20652080">
            <a:off x="4147545" y="2708525"/>
            <a:ext cx="4835055"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Allowed </a:t>
            </a:r>
            <a:r>
              <a:rPr lang="en-US" sz="2400" dirty="0" smtClean="0">
                <a:solidFill>
                  <a:srgbClr val="FF0000"/>
                </a:solidFill>
                <a:latin typeface="Bookman Old Style" panose="02050604050505020204" pitchFamily="18" charset="0"/>
              </a:rPr>
              <a:t>TWO</a:t>
            </a:r>
            <a:r>
              <a:rPr lang="en-US" sz="2400" dirty="0" smtClean="0">
                <a:latin typeface="Bookman Old Style" panose="02050604050505020204" pitchFamily="18" charset="0"/>
              </a:rPr>
              <a:t> courses per year</a:t>
            </a:r>
            <a:endParaRPr lang="en-US" sz="2400" dirty="0">
              <a:latin typeface="Bookman Old Style" panose="02050604050505020204" pitchFamily="18" charset="0"/>
            </a:endParaRPr>
          </a:p>
        </p:txBody>
      </p:sp>
      <p:sp>
        <p:nvSpPr>
          <p:cNvPr id="17" name="TextBox 16"/>
          <p:cNvSpPr txBox="1"/>
          <p:nvPr/>
        </p:nvSpPr>
        <p:spPr>
          <a:xfrm rot="20698887">
            <a:off x="4423215" y="3326971"/>
            <a:ext cx="4566441"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Remember to get it approved</a:t>
            </a:r>
            <a:endParaRPr lang="en-US" sz="2400" dirty="0">
              <a:latin typeface="Bookman Old Style" panose="02050604050505020204" pitchFamily="18" charset="0"/>
            </a:endParaRPr>
          </a:p>
        </p:txBody>
      </p:sp>
      <p:sp>
        <p:nvSpPr>
          <p:cNvPr id="18" name="TextBox 17"/>
          <p:cNvSpPr txBox="1"/>
          <p:nvPr/>
        </p:nvSpPr>
        <p:spPr>
          <a:xfrm rot="20698887">
            <a:off x="5869956" y="3905532"/>
            <a:ext cx="2102633" cy="461665"/>
          </a:xfrm>
          <a:prstGeom prst="rect">
            <a:avLst/>
          </a:prstGeom>
          <a:solidFill>
            <a:srgbClr val="FFFF00"/>
          </a:solidFill>
        </p:spPr>
        <p:txBody>
          <a:bodyPr wrap="square" rtlCol="0">
            <a:spAutoFit/>
          </a:bodyPr>
          <a:lstStyle/>
          <a:p>
            <a:r>
              <a:rPr lang="en-US" sz="2400" dirty="0" smtClean="0">
                <a:latin typeface="Bookman Old Style" panose="02050604050505020204" pitchFamily="18" charset="0"/>
              </a:rPr>
              <a:t>$95,000 cap</a:t>
            </a:r>
            <a:endParaRPr lang="en-US" sz="2400" dirty="0">
              <a:latin typeface="Bookman Old Style" panose="02050604050505020204" pitchFamily="18" charset="0"/>
            </a:endParaRPr>
          </a:p>
        </p:txBody>
      </p:sp>
      <p:sp>
        <p:nvSpPr>
          <p:cNvPr id="20" name="Oval 19"/>
          <p:cNvSpPr/>
          <p:nvPr/>
        </p:nvSpPr>
        <p:spPr>
          <a:xfrm>
            <a:off x="531785" y="5785818"/>
            <a:ext cx="6250015"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5609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400" y="1295400"/>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$95,000 Cap per year (2019-2020)</a:t>
            </a:r>
            <a:endParaRPr lang="en-US" sz="2400" dirty="0">
              <a:latin typeface="Bookman Old Style" panose="02050604050505020204" pitchFamily="18" charset="0"/>
            </a:endParaRPr>
          </a:p>
        </p:txBody>
      </p:sp>
      <p:sp>
        <p:nvSpPr>
          <p:cNvPr id="12" name="TextBox 11"/>
          <p:cNvSpPr txBox="1"/>
          <p:nvPr/>
        </p:nvSpPr>
        <p:spPr>
          <a:xfrm>
            <a:off x="152400" y="19767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1 payout for the year; end of June, separate check</a:t>
            </a:r>
            <a:endParaRPr lang="en-US" sz="2400" dirty="0">
              <a:latin typeface="Bookman Old Style" panose="02050604050505020204" pitchFamily="18" charset="0"/>
            </a:endParaRPr>
          </a:p>
        </p:txBody>
      </p:sp>
      <p:sp>
        <p:nvSpPr>
          <p:cNvPr id="19" name="TextBox 18"/>
          <p:cNvSpPr txBox="1"/>
          <p:nvPr/>
        </p:nvSpPr>
        <p:spPr>
          <a:xfrm>
            <a:off x="152400" y="26625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Procedure &amp; Documents can be found on the website</a:t>
            </a:r>
            <a:endParaRPr lang="en-US" sz="2400" dirty="0">
              <a:latin typeface="Bookman Old Style" panose="02050604050505020204" pitchFamily="18" charset="0"/>
            </a:endParaRPr>
          </a:p>
        </p:txBody>
      </p:sp>
      <p:sp>
        <p:nvSpPr>
          <p:cNvPr id="21" name="TextBox 20"/>
          <p:cNvSpPr txBox="1"/>
          <p:nvPr/>
        </p:nvSpPr>
        <p:spPr>
          <a:xfrm>
            <a:off x="152400" y="3352800"/>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Send in proof of payment &amp; grades as you get them.</a:t>
            </a:r>
            <a:endParaRPr lang="en-US" sz="2400" dirty="0">
              <a:latin typeface="Bookman Old Style" panose="02050604050505020204" pitchFamily="18" charset="0"/>
            </a:endParaRPr>
          </a:p>
        </p:txBody>
      </p:sp>
      <p:sp>
        <p:nvSpPr>
          <p:cNvPr id="22" name="TextBox 21"/>
          <p:cNvSpPr txBox="1"/>
          <p:nvPr/>
        </p:nvSpPr>
        <p:spPr>
          <a:xfrm>
            <a:off x="152400" y="4034135"/>
            <a:ext cx="8739809" cy="830997"/>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Unofficial transcript is ok; Official transcript only needed when you finish program and move degree columns</a:t>
            </a:r>
            <a:endParaRPr lang="en-US" sz="2400" dirty="0">
              <a:latin typeface="Bookman Old Style" panose="02050604050505020204" pitchFamily="18" charset="0"/>
            </a:endParaRPr>
          </a:p>
        </p:txBody>
      </p:sp>
      <p:sp>
        <p:nvSpPr>
          <p:cNvPr id="23" name="TextBox 22"/>
          <p:cNvSpPr txBox="1"/>
          <p:nvPr/>
        </p:nvSpPr>
        <p:spPr>
          <a:xfrm>
            <a:off x="152400" y="51009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May 30</a:t>
            </a:r>
            <a:r>
              <a:rPr lang="en-US" sz="2400" baseline="30000" dirty="0" smtClean="0">
                <a:latin typeface="Bookman Old Style" panose="02050604050505020204" pitchFamily="18" charset="0"/>
              </a:rPr>
              <a:t>th</a:t>
            </a:r>
            <a:r>
              <a:rPr lang="en-US" sz="2400" dirty="0" smtClean="0">
                <a:latin typeface="Bookman Old Style" panose="02050604050505020204" pitchFamily="18" charset="0"/>
              </a:rPr>
              <a:t> deadline for paperwork. Payment in June.</a:t>
            </a:r>
            <a:endParaRPr lang="en-US" sz="2400" dirty="0">
              <a:latin typeface="Bookman Old Style" panose="02050604050505020204" pitchFamily="18" charset="0"/>
            </a:endParaRPr>
          </a:p>
        </p:txBody>
      </p:sp>
      <p:sp>
        <p:nvSpPr>
          <p:cNvPr id="24" name="TextBox 23"/>
          <p:cNvSpPr txBox="1"/>
          <p:nvPr/>
        </p:nvSpPr>
        <p:spPr>
          <a:xfrm>
            <a:off x="152400" y="5786735"/>
            <a:ext cx="8554428" cy="461665"/>
          </a:xfrm>
          <a:prstGeom prst="rect">
            <a:avLst/>
          </a:prstGeom>
          <a:solidFill>
            <a:schemeClr val="bg1"/>
          </a:solidFill>
          <a:ln>
            <a:noFill/>
          </a:ln>
        </p:spPr>
        <p:txBody>
          <a:bodyPr wrap="square" rtlCol="0">
            <a:spAutoFit/>
          </a:bodyPr>
          <a:lstStyle/>
          <a:p>
            <a:r>
              <a:rPr lang="en-US" sz="2400" dirty="0" smtClean="0">
                <a:latin typeface="Bookman Old Style" panose="02050604050505020204" pitchFamily="18" charset="0"/>
              </a:rPr>
              <a:t>Classes this summer will be reimbursed June 2020</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3124761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76200" y="1143000"/>
            <a:ext cx="8915399"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52399" y="2438400"/>
            <a:ext cx="873980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Essentially the time frame is for classes is mid-May to April; paid the following June.</a:t>
            </a:r>
            <a:endParaRPr lang="en-US" sz="2400" dirty="0">
              <a:latin typeface="Bookman Old Style" panose="02050604050505020204" pitchFamily="18" charset="0"/>
            </a:endParaRPr>
          </a:p>
        </p:txBody>
      </p:sp>
      <p:sp>
        <p:nvSpPr>
          <p:cNvPr id="19" name="TextBox 18"/>
          <p:cNvSpPr txBox="1"/>
          <p:nvPr/>
        </p:nvSpPr>
        <p:spPr>
          <a:xfrm>
            <a:off x="175146" y="5493603"/>
            <a:ext cx="8717062"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Any questions do not hesitate to call Christine Flynn at the BOE 860-258-7720</a:t>
            </a:r>
            <a:endParaRPr lang="en-US" sz="2400" dirty="0">
              <a:latin typeface="Bookman Old Style" panose="02050604050505020204" pitchFamily="18" charset="0"/>
            </a:endParaRPr>
          </a:p>
        </p:txBody>
      </p:sp>
      <p:sp>
        <p:nvSpPr>
          <p:cNvPr id="22" name="TextBox 21"/>
          <p:cNvSpPr txBox="1"/>
          <p:nvPr/>
        </p:nvSpPr>
        <p:spPr>
          <a:xfrm>
            <a:off x="145575" y="3585001"/>
            <a:ext cx="873980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Unofficial transcript is ok; Official transcript only needed when you finish program and move degree columns</a:t>
            </a:r>
            <a:endParaRPr lang="en-US" sz="2400" dirty="0">
              <a:latin typeface="Bookman Old Style" panose="02050604050505020204" pitchFamily="18" charset="0"/>
            </a:endParaRPr>
          </a:p>
        </p:txBody>
      </p:sp>
      <p:sp>
        <p:nvSpPr>
          <p:cNvPr id="23" name="TextBox 22"/>
          <p:cNvSpPr txBox="1"/>
          <p:nvPr/>
        </p:nvSpPr>
        <p:spPr>
          <a:xfrm>
            <a:off x="175146" y="4724400"/>
            <a:ext cx="8710238" cy="461665"/>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May 30</a:t>
            </a:r>
            <a:r>
              <a:rPr lang="en-US" sz="2400" baseline="30000" dirty="0" smtClean="0">
                <a:latin typeface="Bookman Old Style" panose="02050604050505020204" pitchFamily="18" charset="0"/>
              </a:rPr>
              <a:t>th</a:t>
            </a:r>
            <a:r>
              <a:rPr lang="en-US" sz="2400" dirty="0" smtClean="0">
                <a:latin typeface="Bookman Old Style" panose="02050604050505020204" pitchFamily="18" charset="0"/>
              </a:rPr>
              <a:t> deadline for paperwork. Payment in June.</a:t>
            </a:r>
            <a:endParaRPr lang="en-US" sz="2400" dirty="0">
              <a:latin typeface="Bookman Old Style" panose="02050604050505020204" pitchFamily="18" charset="0"/>
            </a:endParaRPr>
          </a:p>
        </p:txBody>
      </p:sp>
      <p:sp>
        <p:nvSpPr>
          <p:cNvPr id="13" name="TextBox 12"/>
          <p:cNvSpPr txBox="1"/>
          <p:nvPr/>
        </p:nvSpPr>
        <p:spPr>
          <a:xfrm>
            <a:off x="152400" y="1371600"/>
            <a:ext cx="8732984"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$95,000 will be split among those taking classes, up to full reimbursement for two UConn Graduate classes.</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12390365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147935"/>
            <a:ext cx="3733800" cy="461665"/>
          </a:xfrm>
          <a:prstGeom prst="rect">
            <a:avLst/>
          </a:prstGeom>
          <a:solidFill>
            <a:srgbClr val="FFFF00"/>
          </a:solidFill>
        </p:spPr>
        <p:txBody>
          <a:bodyPr wrap="square" rtlCol="0">
            <a:spAutoFit/>
          </a:bodyPr>
          <a:lstStyle/>
          <a:p>
            <a:pPr algn="ctr"/>
            <a:r>
              <a:rPr lang="en-US" sz="2400" dirty="0" smtClean="0">
                <a:latin typeface="Bookman Old Style" panose="02050604050505020204" pitchFamily="18" charset="0"/>
              </a:rPr>
              <a:t>Tuition reimbursement</a:t>
            </a:r>
            <a:endParaRPr lang="en-US" sz="2400" dirty="0">
              <a:latin typeface="Bookman Old Style" panose="02050604050505020204" pitchFamily="18" charset="0"/>
            </a:endParaRPr>
          </a:p>
        </p:txBody>
      </p:sp>
      <p:sp>
        <p:nvSpPr>
          <p:cNvPr id="9" name="TextBox 8"/>
          <p:cNvSpPr txBox="1"/>
          <p:nvPr/>
        </p:nvSpPr>
        <p:spPr>
          <a:xfrm>
            <a:off x="251790" y="685800"/>
            <a:ext cx="8206410" cy="461665"/>
          </a:xfrm>
          <a:prstGeom prst="rect">
            <a:avLst/>
          </a:prstGeom>
          <a:noFill/>
        </p:spPr>
        <p:txBody>
          <a:bodyPr wrap="square" rtlCol="0">
            <a:spAutoFit/>
          </a:bodyPr>
          <a:lstStyle/>
          <a:p>
            <a:r>
              <a:rPr lang="en-US" sz="2400" dirty="0" smtClean="0">
                <a:solidFill>
                  <a:srgbClr val="FF0000"/>
                </a:solidFill>
                <a:latin typeface="Bookman Old Style" panose="02050604050505020204" pitchFamily="18" charset="0"/>
              </a:rPr>
              <a:t>Eligible once you have 1 year of service in Rocky Hill </a:t>
            </a:r>
            <a:endParaRPr lang="en-US" sz="2400" dirty="0">
              <a:solidFill>
                <a:srgbClr val="FF0000"/>
              </a:solidFill>
              <a:latin typeface="Bookman Old Style" panose="02050604050505020204" pitchFamily="18" charset="0"/>
            </a:endParaRPr>
          </a:p>
        </p:txBody>
      </p:sp>
      <p:sp>
        <p:nvSpPr>
          <p:cNvPr id="10" name="Rectangle 9"/>
          <p:cNvSpPr/>
          <p:nvPr/>
        </p:nvSpPr>
        <p:spPr>
          <a:xfrm>
            <a:off x="0" y="1161280"/>
            <a:ext cx="9144000"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704138" y="1371600"/>
            <a:ext cx="5611062" cy="461665"/>
          </a:xfrm>
          <a:prstGeom prst="rect">
            <a:avLst/>
          </a:prstGeom>
          <a:solidFill>
            <a:srgbClr val="FFFF99"/>
          </a:solidFill>
          <a:ln>
            <a:solidFill>
              <a:schemeClr val="tx1"/>
            </a:solidFill>
          </a:ln>
        </p:spPr>
        <p:txBody>
          <a:bodyPr wrap="square" rtlCol="0">
            <a:spAutoFit/>
          </a:bodyPr>
          <a:lstStyle/>
          <a:p>
            <a:r>
              <a:rPr lang="en-US" sz="2400" dirty="0" smtClean="0">
                <a:latin typeface="Bookman Old Style" panose="02050604050505020204" pitchFamily="18" charset="0"/>
              </a:rPr>
              <a:t>How reimbursement is calculated</a:t>
            </a:r>
            <a:endParaRPr lang="en-US" sz="2400" dirty="0">
              <a:latin typeface="Bookman Old Style" panose="02050604050505020204" pitchFamily="18" charset="0"/>
            </a:endParaRPr>
          </a:p>
        </p:txBody>
      </p:sp>
      <mc:AlternateContent xmlns:mc="http://schemas.openxmlformats.org/markup-compatibility/2006" xmlns:a14="http://schemas.microsoft.com/office/drawing/2010/main">
        <mc:Choice Requires="a14">
          <p:sp>
            <p:nvSpPr>
              <p:cNvPr id="15" name="TextBox 14"/>
              <p:cNvSpPr txBox="1"/>
              <p:nvPr/>
            </p:nvSpPr>
            <p:spPr>
              <a:xfrm>
                <a:off x="81081" y="2209800"/>
                <a:ext cx="8910517" cy="830997"/>
              </a:xfrm>
              <a:prstGeom prst="rect">
                <a:avLst/>
              </a:prstGeom>
              <a:solidFill>
                <a:schemeClr val="bg1"/>
              </a:solid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$95000 </m:t>
                      </m:r>
                      <m:r>
                        <a:rPr lang="en-US" sz="2400" b="0" i="1" smtClean="0">
                          <a:latin typeface="Cambria Math"/>
                          <a:ea typeface="Cambria Math"/>
                        </a:rPr>
                        <m:t>÷ </m:t>
                      </m:r>
                      <m:r>
                        <a:rPr lang="en-US" sz="2400" b="0" i="1" smtClean="0">
                          <a:latin typeface="Cambria Math"/>
                          <a:ea typeface="Cambria Math"/>
                        </a:rPr>
                        <m:t>𝑡𝑜𝑡𝑎𝑙</m:t>
                      </m:r>
                      <m:r>
                        <a:rPr lang="en-US" sz="2400" b="0" i="1" smtClean="0">
                          <a:latin typeface="Cambria Math"/>
                          <a:ea typeface="Cambria Math"/>
                        </a:rPr>
                        <m:t> </m:t>
                      </m:r>
                      <m:r>
                        <a:rPr lang="en-US" sz="2400" b="0" i="1" smtClean="0">
                          <a:latin typeface="Cambria Math"/>
                          <a:ea typeface="Cambria Math"/>
                        </a:rPr>
                        <m:t>𝑚𝑜𝑛𝑖𝑒𝑠</m:t>
                      </m:r>
                      <m:r>
                        <a:rPr lang="en-US" sz="2400" b="0" i="1" smtClean="0">
                          <a:latin typeface="Cambria Math"/>
                          <a:ea typeface="Cambria Math"/>
                        </a:rPr>
                        <m:t> </m:t>
                      </m:r>
                      <m:r>
                        <a:rPr lang="en-US" sz="2400" b="0" i="1" smtClean="0">
                          <a:latin typeface="Cambria Math"/>
                          <a:ea typeface="Cambria Math"/>
                        </a:rPr>
                        <m:t>𝑠𝑝𝑒𝑛𝑡</m:t>
                      </m:r>
                      <m:r>
                        <a:rPr lang="en-US" sz="2400" b="0" i="1" smtClean="0">
                          <a:latin typeface="Cambria Math"/>
                          <a:ea typeface="Cambria Math"/>
                        </a:rPr>
                        <m:t> </m:t>
                      </m:r>
                      <m:r>
                        <a:rPr lang="en-US" sz="2400" b="0" i="1" smtClean="0">
                          <a:latin typeface="Cambria Math"/>
                          <a:ea typeface="Cambria Math"/>
                        </a:rPr>
                        <m:t>𝑜𝑛</m:t>
                      </m:r>
                      <m:r>
                        <a:rPr lang="en-US" sz="2400" b="0" i="1" smtClean="0">
                          <a:latin typeface="Cambria Math"/>
                          <a:ea typeface="Cambria Math"/>
                        </a:rPr>
                        <m:t> </m:t>
                      </m:r>
                      <m:r>
                        <a:rPr lang="en-US" sz="2400" b="0" i="1" smtClean="0">
                          <a:latin typeface="Cambria Math"/>
                          <a:ea typeface="Cambria Math"/>
                        </a:rPr>
                        <m:t>𝑐𝑙𝑎𝑠𝑠𝑒𝑠</m:t>
                      </m:r>
                      <m:r>
                        <a:rPr lang="en-US" sz="2400" b="0" i="1" smtClean="0">
                          <a:latin typeface="Cambria Math"/>
                          <a:ea typeface="Cambria Math"/>
                        </a:rPr>
                        <m:t> </m:t>
                      </m:r>
                    </m:oMath>
                  </m:oMathPara>
                </a14:m>
                <a:endParaRPr lang="en-US" sz="2400" b="0" i="1" dirty="0" smtClean="0">
                  <a:latin typeface="Cambria Math"/>
                  <a:ea typeface="Cambria Math"/>
                </a:endParaRPr>
              </a:p>
              <a:p>
                <a14:m>
                  <m:oMath xmlns:m="http://schemas.openxmlformats.org/officeDocument/2006/math">
                    <m:r>
                      <a:rPr lang="en-US" sz="2400" b="0" i="1" smtClean="0">
                        <a:latin typeface="Cambria Math"/>
                        <a:ea typeface="Cambria Math"/>
                      </a:rPr>
                      <m:t>(</m:t>
                    </m:r>
                    <m:r>
                      <a:rPr lang="en-US" sz="2400" b="0" i="1" smtClean="0">
                        <a:latin typeface="Cambria Math"/>
                        <a:ea typeface="Cambria Math"/>
                      </a:rPr>
                      <m:t>𝑢𝑝</m:t>
                    </m:r>
                    <m:r>
                      <a:rPr lang="en-US" sz="2400" b="0" i="1" smtClean="0">
                        <a:latin typeface="Cambria Math"/>
                        <a:ea typeface="Cambria Math"/>
                      </a:rPr>
                      <m:t> </m:t>
                    </m:r>
                    <m:r>
                      <a:rPr lang="en-US" sz="2400" b="0" i="1" smtClean="0">
                        <a:latin typeface="Cambria Math"/>
                        <a:ea typeface="Cambria Math"/>
                      </a:rPr>
                      <m:t>𝑡𝑜</m:t>
                    </m:r>
                    <m:r>
                      <a:rPr lang="en-US" sz="2400" b="0" i="1" smtClean="0">
                        <a:latin typeface="Cambria Math"/>
                        <a:ea typeface="Cambria Math"/>
                      </a:rPr>
                      <m:t> 2 </m:t>
                    </m:r>
                    <m:r>
                      <a:rPr lang="en-US" sz="2400" b="0" i="1" smtClean="0">
                        <a:latin typeface="Cambria Math"/>
                        <a:ea typeface="Cambria Math"/>
                      </a:rPr>
                      <m:t>𝑐𝑙𝑎𝑠𝑠𝑒𝑠</m:t>
                    </m:r>
                    <m:r>
                      <a:rPr lang="en-US" sz="2400" b="0" i="1" smtClean="0">
                        <a:latin typeface="Cambria Math"/>
                        <a:ea typeface="Cambria Math"/>
                      </a:rPr>
                      <m:t> </m:t>
                    </m:r>
                    <m:r>
                      <a:rPr lang="en-US" sz="2400" b="0" i="1" smtClean="0">
                        <a:latin typeface="Cambria Math"/>
                        <a:ea typeface="Cambria Math"/>
                      </a:rPr>
                      <m:t>𝑝𝑒𝑟</m:t>
                    </m:r>
                    <m:r>
                      <a:rPr lang="en-US" sz="2400" b="0" i="1" smtClean="0">
                        <a:latin typeface="Cambria Math"/>
                        <a:ea typeface="Cambria Math"/>
                      </a:rPr>
                      <m:t> </m:t>
                    </m:r>
                    <m:r>
                      <a:rPr lang="en-US" sz="2400" b="0" i="1" smtClean="0">
                        <a:latin typeface="Cambria Math"/>
                        <a:ea typeface="Cambria Math"/>
                      </a:rPr>
                      <m:t>𝑝𝑒𝑟𝑠𝑜𝑛</m:t>
                    </m:r>
                    <m:r>
                      <a:rPr lang="en-US" sz="2400" b="0" i="1" smtClean="0">
                        <a:latin typeface="Cambria Math"/>
                        <a:ea typeface="Cambria Math"/>
                      </a:rPr>
                      <m:t>)</m:t>
                    </m:r>
                  </m:oMath>
                </a14:m>
                <a:r>
                  <a:rPr lang="en-US" sz="2400" dirty="0" smtClean="0">
                    <a:latin typeface="Bookman Old Style" panose="02050604050505020204" pitchFamily="18" charset="0"/>
                  </a:rPr>
                  <a:t>. This give you a percentage.</a:t>
                </a:r>
                <a:endParaRPr lang="en-US" sz="2400" dirty="0">
                  <a:latin typeface="Bookman Old Style" panose="02050604050505020204" pitchFamily="18"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81081" y="2209800"/>
                <a:ext cx="8910517" cy="830997"/>
              </a:xfrm>
              <a:prstGeom prst="rect">
                <a:avLst/>
              </a:prstGeom>
              <a:blipFill rotWithShape="1">
                <a:blip r:embed="rId2"/>
                <a:stretch>
                  <a:fillRect l="-478" b="-15217"/>
                </a:stretch>
              </a:blipFill>
              <a:ln>
                <a:solidFill>
                  <a:schemeClr val="tx1"/>
                </a:solidFill>
              </a:ln>
            </p:spPr>
            <p:txBody>
              <a:bodyPr/>
              <a:lstStyle/>
              <a:p>
                <a:r>
                  <a:rPr lang="en-US">
                    <a:noFill/>
                  </a:rPr>
                  <a:t> </a:t>
                </a:r>
              </a:p>
            </p:txBody>
          </p:sp>
        </mc:Fallback>
      </mc:AlternateContent>
      <p:sp>
        <p:nvSpPr>
          <p:cNvPr id="16" name="TextBox 15"/>
          <p:cNvSpPr txBox="1"/>
          <p:nvPr/>
        </p:nvSpPr>
        <p:spPr>
          <a:xfrm>
            <a:off x="76200" y="3429000"/>
            <a:ext cx="8915399"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That percentage is applied to the amount you paid out of pocket.  This is the amount of reimbursement you receive. </a:t>
            </a:r>
            <a:endParaRPr lang="en-US" sz="2400" dirty="0">
              <a:latin typeface="Bookman Old Style" panose="02050604050505020204" pitchFamily="18" charset="0"/>
            </a:endParaRPr>
          </a:p>
        </p:txBody>
      </p:sp>
      <p:sp>
        <p:nvSpPr>
          <p:cNvPr id="17" name="TextBox 16"/>
          <p:cNvSpPr txBox="1"/>
          <p:nvPr/>
        </p:nvSpPr>
        <p:spPr>
          <a:xfrm>
            <a:off x="81081" y="4572000"/>
            <a:ext cx="8910518"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This can vary year to year depending on how many people are taking classes and seeking reimbursement. </a:t>
            </a:r>
            <a:endParaRPr lang="en-US" sz="2400" dirty="0">
              <a:latin typeface="Bookman Old Style" panose="02050604050505020204" pitchFamily="18" charset="0"/>
            </a:endParaRPr>
          </a:p>
        </p:txBody>
      </p:sp>
      <p:sp>
        <p:nvSpPr>
          <p:cNvPr id="18" name="TextBox 17"/>
          <p:cNvSpPr txBox="1"/>
          <p:nvPr/>
        </p:nvSpPr>
        <p:spPr>
          <a:xfrm>
            <a:off x="100635" y="5715000"/>
            <a:ext cx="8890963" cy="830997"/>
          </a:xfrm>
          <a:prstGeom prst="rect">
            <a:avLst/>
          </a:prstGeom>
          <a:solidFill>
            <a:schemeClr val="bg1"/>
          </a:solidFill>
          <a:ln>
            <a:solidFill>
              <a:schemeClr val="tx1"/>
            </a:solidFill>
          </a:ln>
        </p:spPr>
        <p:txBody>
          <a:bodyPr wrap="square" rtlCol="0">
            <a:spAutoFit/>
          </a:bodyPr>
          <a:lstStyle/>
          <a:p>
            <a:r>
              <a:rPr lang="en-US" sz="2400" dirty="0" smtClean="0">
                <a:latin typeface="Bookman Old Style" panose="02050604050505020204" pitchFamily="18" charset="0"/>
              </a:rPr>
              <a:t>Any questions do not hesitate to call Christine Flynn at the BOE 860-258-7720</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9587986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388" y="280107"/>
            <a:ext cx="3372012" cy="162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522" y="2362200"/>
            <a:ext cx="357231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663123" y="338582"/>
            <a:ext cx="3315478"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CEA website</a:t>
            </a:r>
            <a:endParaRPr lang="en-US" sz="3600" dirty="0">
              <a:solidFill>
                <a:srgbClr val="7030A0"/>
              </a:solidFill>
              <a:latin typeface="Bookman Old Style" panose="02050604050505020204" pitchFamily="18" charset="0"/>
            </a:endParaRPr>
          </a:p>
        </p:txBody>
      </p:sp>
      <p:sp>
        <p:nvSpPr>
          <p:cNvPr id="11" name="TextBox 10"/>
          <p:cNvSpPr txBox="1"/>
          <p:nvPr/>
        </p:nvSpPr>
        <p:spPr>
          <a:xfrm>
            <a:off x="4876800" y="965579"/>
            <a:ext cx="31242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www.cea.org</a:t>
            </a:r>
            <a:endParaRPr lang="en-US" sz="3600" dirty="0">
              <a:solidFill>
                <a:srgbClr val="FF0000"/>
              </a:solidFill>
              <a:latin typeface="Bookman Old Style" panose="02050604050505020204" pitchFamily="18" charset="0"/>
            </a:endParaRPr>
          </a:p>
        </p:txBody>
      </p:sp>
      <p:sp>
        <p:nvSpPr>
          <p:cNvPr id="12" name="TextBox 11"/>
          <p:cNvSpPr txBox="1"/>
          <p:nvPr/>
        </p:nvSpPr>
        <p:spPr>
          <a:xfrm>
            <a:off x="4728381" y="2488387"/>
            <a:ext cx="330848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NEA website</a:t>
            </a:r>
            <a:endParaRPr lang="en-US" sz="3600" dirty="0">
              <a:solidFill>
                <a:srgbClr val="7030A0"/>
              </a:solidFill>
              <a:latin typeface="Bookman Old Style" panose="02050604050505020204" pitchFamily="18" charset="0"/>
            </a:endParaRPr>
          </a:p>
        </p:txBody>
      </p:sp>
      <p:sp>
        <p:nvSpPr>
          <p:cNvPr id="13" name="TextBox 12"/>
          <p:cNvSpPr txBox="1"/>
          <p:nvPr/>
        </p:nvSpPr>
        <p:spPr>
          <a:xfrm>
            <a:off x="4662755" y="3134718"/>
            <a:ext cx="3643045"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www.nea.org</a:t>
            </a:r>
            <a:endParaRPr lang="en-US" sz="3600" dirty="0">
              <a:solidFill>
                <a:srgbClr val="FF0000"/>
              </a:solidFill>
              <a:latin typeface="Bookman Old Style" panose="02050604050505020204" pitchFamily="18" charset="0"/>
            </a:endParaRPr>
          </a:p>
        </p:txBody>
      </p:sp>
      <p:sp>
        <p:nvSpPr>
          <p:cNvPr id="14" name="TextBox 13"/>
          <p:cNvSpPr txBox="1"/>
          <p:nvPr/>
        </p:nvSpPr>
        <p:spPr>
          <a:xfrm>
            <a:off x="3200400" y="4790182"/>
            <a:ext cx="6553200" cy="1077218"/>
          </a:xfrm>
          <a:prstGeom prst="rect">
            <a:avLst/>
          </a:prstGeom>
          <a:noFill/>
        </p:spPr>
        <p:txBody>
          <a:bodyPr wrap="square" rtlCol="0">
            <a:spAutoFit/>
          </a:bodyPr>
          <a:lstStyle/>
          <a:p>
            <a:pPr algn="ctr"/>
            <a:r>
              <a:rPr lang="en-US" sz="3200" dirty="0" smtClean="0">
                <a:solidFill>
                  <a:srgbClr val="7030A0"/>
                </a:solidFill>
                <a:latin typeface="Bookman Old Style" panose="02050604050505020204" pitchFamily="18" charset="0"/>
              </a:rPr>
              <a:t>CT State Department of Education</a:t>
            </a:r>
            <a:endParaRPr lang="en-US" sz="3200" dirty="0">
              <a:solidFill>
                <a:srgbClr val="7030A0"/>
              </a:solidFill>
              <a:latin typeface="Bookman Old Style" panose="02050604050505020204" pitchFamily="18" charset="0"/>
            </a:endParaRPr>
          </a:p>
        </p:txBody>
      </p:sp>
      <p:sp>
        <p:nvSpPr>
          <p:cNvPr id="15" name="TextBox 14"/>
          <p:cNvSpPr txBox="1"/>
          <p:nvPr/>
        </p:nvSpPr>
        <p:spPr>
          <a:xfrm>
            <a:off x="4610100" y="5830669"/>
            <a:ext cx="37338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www.sde.ct.gov</a:t>
            </a:r>
            <a:endParaRPr lang="en-US" sz="3600" dirty="0">
              <a:solidFill>
                <a:srgbClr val="FF0000"/>
              </a:solidFill>
              <a:latin typeface="Bookman Old Style" panose="02050604050505020204" pitchFamily="18" charset="0"/>
            </a:endParaRPr>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717331"/>
            <a:ext cx="3295825" cy="159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204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304800"/>
            <a:ext cx="6324600" cy="646331"/>
          </a:xfrm>
          <a:prstGeom prst="rect">
            <a:avLst/>
          </a:prstGeom>
          <a:noFill/>
        </p:spPr>
        <p:txBody>
          <a:bodyPr wrap="square" rtlCol="0">
            <a:spAutoFit/>
          </a:bodyPr>
          <a:lstStyle/>
          <a:p>
            <a:pPr algn="ctr"/>
            <a:r>
              <a:rPr lang="en-US" sz="3600" dirty="0" smtClean="0">
                <a:solidFill>
                  <a:srgbClr val="FF0000"/>
                </a:solidFill>
                <a:latin typeface="Bookman Old Style" panose="02050604050505020204" pitchFamily="18" charset="0"/>
              </a:rPr>
              <a:t>HAVE A GREAT YEAR!</a:t>
            </a:r>
            <a:endParaRPr lang="en-US" sz="3600" dirty="0">
              <a:solidFill>
                <a:srgbClr val="FF0000"/>
              </a:solidFill>
              <a:latin typeface="Bookman Old Style" panose="02050604050505020204" pitchFamily="18" charset="0"/>
            </a:endParaRPr>
          </a:p>
        </p:txBody>
      </p:sp>
      <p:sp>
        <p:nvSpPr>
          <p:cNvPr id="6" name="TextBox 5"/>
          <p:cNvSpPr txBox="1"/>
          <p:nvPr/>
        </p:nvSpPr>
        <p:spPr>
          <a:xfrm>
            <a:off x="1219200" y="990600"/>
            <a:ext cx="6858000" cy="646331"/>
          </a:xfrm>
          <a:prstGeom prst="rect">
            <a:avLst/>
          </a:prstGeom>
          <a:noFill/>
        </p:spPr>
        <p:txBody>
          <a:bodyPr wrap="square" rtlCol="0">
            <a:spAutoFit/>
          </a:bodyPr>
          <a:lstStyle/>
          <a:p>
            <a:pPr algn="ctr"/>
            <a:r>
              <a:rPr lang="en-US" sz="3600" dirty="0" smtClean="0">
                <a:solidFill>
                  <a:srgbClr val="7030A0"/>
                </a:solidFill>
                <a:latin typeface="Bookman Old Style" panose="02050604050505020204" pitchFamily="18" charset="0"/>
              </a:rPr>
              <a:t>We’re here if you need us!</a:t>
            </a:r>
            <a:endParaRPr lang="en-US" sz="3600" dirty="0">
              <a:solidFill>
                <a:srgbClr val="7030A0"/>
              </a:solidFill>
              <a:latin typeface="Bookman Old Style" panose="02050604050505020204" pitchFamily="18" charset="0"/>
            </a:endParaRPr>
          </a:p>
        </p:txBody>
      </p:sp>
      <p:pic>
        <p:nvPicPr>
          <p:cNvPr id="9" name="Picture 6" descr="Image result for back to school mem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76400"/>
            <a:ext cx="5181600" cy="5234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77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1152</TotalTime>
  <Words>812</Words>
  <Application>Microsoft Office PowerPoint</Application>
  <PresentationFormat>On-screen Show (4:3)</PresentationFormat>
  <Paragraphs>153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Rocky Hill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Bartha</dc:creator>
  <cp:lastModifiedBy>Michelle Bartha</cp:lastModifiedBy>
  <cp:revision>118</cp:revision>
  <dcterms:created xsi:type="dcterms:W3CDTF">2015-07-06T11:56:30Z</dcterms:created>
  <dcterms:modified xsi:type="dcterms:W3CDTF">2019-08-27T23:58:16Z</dcterms:modified>
</cp:coreProperties>
</file>