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86" r:id="rId5"/>
    <p:sldId id="326" r:id="rId6"/>
    <p:sldId id="287" r:id="rId7"/>
    <p:sldId id="288" r:id="rId8"/>
    <p:sldId id="353" r:id="rId9"/>
    <p:sldId id="354" r:id="rId10"/>
    <p:sldId id="345" r:id="rId11"/>
    <p:sldId id="346" r:id="rId12"/>
    <p:sldId id="355" r:id="rId13"/>
    <p:sldId id="349" r:id="rId14"/>
    <p:sldId id="350" r:id="rId15"/>
    <p:sldId id="351" r:id="rId16"/>
    <p:sldId id="352" r:id="rId17"/>
    <p:sldId id="347" r:id="rId18"/>
    <p:sldId id="348" r:id="rId19"/>
    <p:sldId id="279" r:id="rId20"/>
    <p:sldId id="329" r:id="rId21"/>
    <p:sldId id="336" r:id="rId22"/>
    <p:sldId id="338" r:id="rId23"/>
    <p:sldId id="337" r:id="rId24"/>
    <p:sldId id="344" r:id="rId25"/>
    <p:sldId id="340" r:id="rId26"/>
    <p:sldId id="339" r:id="rId27"/>
    <p:sldId id="341" r:id="rId28"/>
    <p:sldId id="343" r:id="rId29"/>
    <p:sldId id="335" r:id="rId30"/>
    <p:sldId id="268" r:id="rId31"/>
    <p:sldId id="259" r:id="rId32"/>
    <p:sldId id="357" r:id="rId33"/>
    <p:sldId id="327" r:id="rId34"/>
    <p:sldId id="331" r:id="rId35"/>
    <p:sldId id="319" r:id="rId36"/>
    <p:sldId id="322" r:id="rId37"/>
    <p:sldId id="317" r:id="rId38"/>
    <p:sldId id="318" r:id="rId39"/>
    <p:sldId id="309" r:id="rId40"/>
    <p:sldId id="312" r:id="rId41"/>
    <p:sldId id="313" r:id="rId42"/>
    <p:sldId id="258" r:id="rId43"/>
    <p:sldId id="300" r:id="rId44"/>
    <p:sldId id="307" r:id="rId45"/>
    <p:sldId id="308" r:id="rId46"/>
    <p:sldId id="320" r:id="rId47"/>
    <p:sldId id="325"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F828"/>
    <a:srgbClr val="FFFF66"/>
    <a:srgbClr val="E5F608"/>
    <a:srgbClr val="E9F828"/>
    <a:srgbClr val="F6A8D6"/>
    <a:srgbClr val="EB85D8"/>
    <a:srgbClr val="99FF33"/>
    <a:srgbClr val="FFFF99"/>
    <a:srgbClr val="EEA0B1"/>
    <a:srgbClr val="EB8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94660" autoAdjust="0"/>
  </p:normalViewPr>
  <p:slideViewPr>
    <p:cSldViewPr>
      <p:cViewPr varScale="1">
        <p:scale>
          <a:sx n="88" d="100"/>
          <a:sy n="88" d="100"/>
        </p:scale>
        <p:origin x="1603"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38221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56972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10C975-AD3A-473C-B0D5-3E2FA85C0615}"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45855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10C975-AD3A-473C-B0D5-3E2FA85C0615}"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78360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10C975-AD3A-473C-B0D5-3E2FA85C0615}" type="datetimeFigureOut">
              <a:rPr lang="en-US" smtClean="0"/>
              <a:t>8/30/2021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213958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10C975-AD3A-473C-B0D5-3E2FA85C0615}" type="datetimeFigureOut">
              <a:rPr lang="en-US" smtClean="0"/>
              <a:t>8/30/2021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6548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10C975-AD3A-473C-B0D5-3E2FA85C0615}" type="datetimeFigureOut">
              <a:rPr lang="en-US" smtClean="0"/>
              <a:t>8/30/2021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232609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04718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88745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46759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69539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0C975-AD3A-473C-B0D5-3E2FA85C0615}" type="datetimeFigureOut">
              <a:rPr lang="en-US" smtClean="0"/>
              <a:t>8/30/2021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1B305-E6C8-45E7-8322-4F24E90C24BC}" type="slidenum">
              <a:rPr lang="en-US" smtClean="0"/>
              <a:t>‹#›</a:t>
            </a:fld>
            <a:endParaRPr lang="en-US"/>
          </a:p>
        </p:txBody>
      </p:sp>
    </p:spTree>
    <p:extLst>
      <p:ext uri="{BB962C8B-B14F-4D97-AF65-F5344CB8AC3E}">
        <p14:creationId xmlns:p14="http://schemas.microsoft.com/office/powerpoint/2010/main" val="4072871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portal.ct.gov/-/media/TRB/Content/ActiveInactive/AI_VOLSUP20.pdf" TargetMode="External"/><Relationship Id="rId2" Type="http://schemas.openxmlformats.org/officeDocument/2006/relationships/hyperlink" Target="https://portal.ct.gov/-/media/TRB/Content/ActiveInactive/AI_TAXDEFROLL.pdf"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9.png"/><Relationship Id="rId2" Type="http://schemas.openxmlformats.org/officeDocument/2006/relationships/hyperlink" Target="http://www.google.com/url?sa=i&amp;rct=j&amp;q=&amp;esrc=s&amp;source=images&amp;cd=&amp;cad=rja&amp;uact=8&amp;ved=0CAcQjRxqFQoTCOTzjP-u_sYCFcOPDQodvOIArw&amp;url=http://www.nutritionix.com/on-the-border-mexican-grill-cantina/menu&amp;ei=EL63VeSrDsOfNrzFg_gK&amp;psig=AFQjCNFeyRIPocATg4fm5tVS-IyPEtOtcg&amp;ust=1438191478543044"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source=images&amp;cd=&amp;cad=rja&amp;uact=8&amp;ved=0CAcQjRxqFQoTCNKv6Iqw_sYCFQPQgAodXM0ASw&amp;url=http://www.iemoji.com/view/emoji/56/people/thumbs-up-sign&amp;ei=Nb-3VZLBDoOggwTcmoPYBA&amp;bvm=bv.98717601,d.eXY&amp;psig=AFQjCNGrAk36cVI4e1s35w4H229PM-X_Mw&amp;ust=1438191795490363" TargetMode="External"/><Relationship Id="rId5" Type="http://schemas.openxmlformats.org/officeDocument/2006/relationships/image" Target="../media/image28.jpeg"/><Relationship Id="rId4" Type="http://schemas.openxmlformats.org/officeDocument/2006/relationships/hyperlink" Target="http://www.google.com/url?sa=i&amp;rct=j&amp;q=&amp;esrc=s&amp;source=images&amp;cd=&amp;cad=rja&amp;uact=8&amp;ved=0CAcQjRxqFQoTCP_9vuKv_sYCFYiLDQodSVkGbA&amp;url=http://www.clipartbest.com/clipart-KcneMx4di&amp;ei=4L63Vf-NKYiXNsmymeAG&amp;psig=AFQjCNGnwEqNrg7UZlRgj75DLoR6t5ddGA&amp;ust=1438191699595865"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ivisions.tylertech.com/RockyHillES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rockyhillps.com/"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www.google.com/url?sa=i&amp;rct=j&amp;q=&amp;esrc=s&amp;source=images&amp;cd=&amp;cad=rja&amp;uact=8&amp;ved=0ahUKEwi5xr7VmOnOAhXCLB4KHeqTAEwQjRwIBw&amp;url=https://accomplishedcaliforniateachers.wordpress.com/2010/10/04/teacher-evaluations-still-to-be-negotiated/&amp;bvm=bv.131286987,d.dmo&amp;psig=AFQjCNEBMLCC4HtO-JAKoNzpK10iz_gwJQ&amp;ust=1472648267930354"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2512" y="1879102"/>
            <a:ext cx="5927404" cy="923330"/>
          </a:xfrm>
          <a:prstGeom prst="rect">
            <a:avLst/>
          </a:prstGeom>
          <a:noFill/>
        </p:spPr>
        <p:txBody>
          <a:bodyPr wrap="square" rtlCol="0">
            <a:spAutoFit/>
          </a:bodyPr>
          <a:lstStyle/>
          <a:p>
            <a:pPr algn="ctr"/>
            <a:r>
              <a:rPr lang="en-US" sz="5400" dirty="0" smtClean="0">
                <a:latin typeface="Bookman Old Style" panose="02050604050505020204" pitchFamily="18" charset="0"/>
              </a:rPr>
              <a:t>Good Morning!</a:t>
            </a:r>
            <a:endParaRPr lang="en-US" sz="5400" dirty="0">
              <a:latin typeface="Bookman Old Style" panose="02050604050505020204" pitchFamily="18" charset="0"/>
            </a:endParaRPr>
          </a:p>
        </p:txBody>
      </p:sp>
      <p:sp>
        <p:nvSpPr>
          <p:cNvPr id="5" name="TextBox 4"/>
          <p:cNvSpPr txBox="1"/>
          <p:nvPr/>
        </p:nvSpPr>
        <p:spPr>
          <a:xfrm>
            <a:off x="2429716" y="4088902"/>
            <a:ext cx="5257800" cy="923330"/>
          </a:xfrm>
          <a:prstGeom prst="rect">
            <a:avLst/>
          </a:prstGeom>
          <a:noFill/>
        </p:spPr>
        <p:txBody>
          <a:bodyPr wrap="square" rtlCol="0">
            <a:spAutoFit/>
          </a:bodyPr>
          <a:lstStyle/>
          <a:p>
            <a:pPr algn="ctr"/>
            <a:r>
              <a:rPr lang="en-US" sz="5400" dirty="0" smtClean="0">
                <a:latin typeface="Bookman Old Style" panose="02050604050505020204" pitchFamily="18" charset="0"/>
              </a:rPr>
              <a:t>2021-2022</a:t>
            </a:r>
          </a:p>
        </p:txBody>
      </p:sp>
      <p:sp>
        <p:nvSpPr>
          <p:cNvPr id="6" name="TextBox 5"/>
          <p:cNvSpPr txBox="1"/>
          <p:nvPr/>
        </p:nvSpPr>
        <p:spPr>
          <a:xfrm rot="20761827">
            <a:off x="119271" y="255990"/>
            <a:ext cx="3530479" cy="1200329"/>
          </a:xfrm>
          <a:prstGeom prst="rect">
            <a:avLst/>
          </a:prstGeom>
          <a:noFill/>
        </p:spPr>
        <p:txBody>
          <a:bodyPr wrap="square" rtlCol="0">
            <a:spAutoFit/>
          </a:bodyPr>
          <a:lstStyle/>
          <a:p>
            <a:pPr algn="ctr"/>
            <a:r>
              <a:rPr lang="en-US" sz="7200" dirty="0" smtClean="0">
                <a:solidFill>
                  <a:srgbClr val="7030A0"/>
                </a:solidFill>
                <a:latin typeface="Bookman Old Style" panose="02050604050505020204" pitchFamily="18" charset="0"/>
              </a:rPr>
              <a:t>RHTA</a:t>
            </a:r>
            <a:endParaRPr lang="en-US" sz="7200" dirty="0">
              <a:solidFill>
                <a:srgbClr val="7030A0"/>
              </a:solidFill>
              <a:latin typeface="Bookman Old Style" panose="02050604050505020204" pitchFamily="18" charset="0"/>
            </a:endParaRPr>
          </a:p>
        </p:txBody>
      </p:sp>
      <p:sp>
        <p:nvSpPr>
          <p:cNvPr id="7" name="TextBox 6"/>
          <p:cNvSpPr txBox="1"/>
          <p:nvPr/>
        </p:nvSpPr>
        <p:spPr>
          <a:xfrm>
            <a:off x="1896316" y="2996191"/>
            <a:ext cx="6172200" cy="923330"/>
          </a:xfrm>
          <a:prstGeom prst="rect">
            <a:avLst/>
          </a:prstGeom>
          <a:noFill/>
        </p:spPr>
        <p:txBody>
          <a:bodyPr wrap="square" rtlCol="0">
            <a:spAutoFit/>
          </a:bodyPr>
          <a:lstStyle/>
          <a:p>
            <a:pPr algn="ctr"/>
            <a:r>
              <a:rPr lang="en-US" sz="5400" dirty="0" smtClean="0">
                <a:latin typeface="Bookman Old Style" panose="02050604050505020204" pitchFamily="18" charset="0"/>
              </a:rPr>
              <a:t>Welcome Back!</a:t>
            </a:r>
            <a:endParaRPr lang="en-US" sz="5400" dirty="0">
              <a:latin typeface="Bookman Old Style" panose="02050604050505020204" pitchFamily="18" charset="0"/>
            </a:endParaRPr>
          </a:p>
        </p:txBody>
      </p:sp>
      <p:sp>
        <p:nvSpPr>
          <p:cNvPr id="8" name="TextBox 7"/>
          <p:cNvSpPr txBox="1"/>
          <p:nvPr/>
        </p:nvSpPr>
        <p:spPr>
          <a:xfrm rot="20620220">
            <a:off x="67809" y="1237843"/>
            <a:ext cx="5223173"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R</a:t>
            </a:r>
            <a:r>
              <a:rPr lang="en-US" sz="2400" dirty="0" smtClean="0">
                <a:latin typeface="Bookman Old Style" panose="02050604050505020204" pitchFamily="18" charset="0"/>
              </a:rPr>
              <a:t>ocky</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H</a:t>
            </a:r>
            <a:r>
              <a:rPr lang="en-US" sz="2400" dirty="0" smtClean="0">
                <a:latin typeface="Bookman Old Style" panose="02050604050505020204" pitchFamily="18" charset="0"/>
              </a:rPr>
              <a:t>ill</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T</a:t>
            </a:r>
            <a:r>
              <a:rPr lang="en-US" sz="2400" dirty="0" smtClean="0">
                <a:latin typeface="Bookman Old Style" panose="02050604050505020204" pitchFamily="18" charset="0"/>
              </a:rPr>
              <a:t>eachers</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A</a:t>
            </a:r>
            <a:r>
              <a:rPr lang="en-US" sz="2400" dirty="0" smtClean="0">
                <a:latin typeface="Bookman Old Style" panose="02050604050505020204" pitchFamily="18" charset="0"/>
              </a:rPr>
              <a:t>ssociation</a:t>
            </a:r>
            <a:endParaRPr lang="en-US" sz="2400" dirty="0">
              <a:latin typeface="Bookman Old Style" panose="02050604050505020204" pitchFamily="18" charset="0"/>
            </a:endParaRPr>
          </a:p>
        </p:txBody>
      </p:sp>
      <p:sp>
        <p:nvSpPr>
          <p:cNvPr id="9" name="TextBox 8"/>
          <p:cNvSpPr txBox="1"/>
          <p:nvPr/>
        </p:nvSpPr>
        <p:spPr>
          <a:xfrm>
            <a:off x="2018714" y="5455828"/>
            <a:ext cx="5927404" cy="523220"/>
          </a:xfrm>
          <a:prstGeom prst="rect">
            <a:avLst/>
          </a:prstGeom>
          <a:noFill/>
        </p:spPr>
        <p:txBody>
          <a:bodyPr wrap="square" rtlCol="0">
            <a:spAutoFit/>
          </a:bodyPr>
          <a:lstStyle/>
          <a:p>
            <a:pPr algn="ctr"/>
            <a:r>
              <a:rPr lang="en-US" sz="2800" dirty="0" smtClean="0">
                <a:solidFill>
                  <a:srgbClr val="7030A0"/>
                </a:solidFill>
                <a:latin typeface="Bookman Old Style" panose="02050604050505020204" pitchFamily="18" charset="0"/>
              </a:rPr>
              <a:t>Michelle Bartha &amp; Doug Russell</a:t>
            </a:r>
            <a:endParaRPr lang="en-US" sz="28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2984232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936586">
            <a:off x="-599703" y="188240"/>
            <a:ext cx="52578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 have our own</a:t>
            </a:r>
          </a:p>
          <a:p>
            <a:pPr algn="ctr"/>
            <a:r>
              <a:rPr lang="en-US" sz="3600" dirty="0" smtClean="0">
                <a:solidFill>
                  <a:srgbClr val="FF0000"/>
                </a:solidFill>
                <a:latin typeface="Bookman Old Style" panose="02050604050505020204" pitchFamily="18" charset="0"/>
              </a:rPr>
              <a:t>RHTA Website</a:t>
            </a:r>
            <a:endParaRPr lang="en-US" sz="3600" dirty="0">
              <a:solidFill>
                <a:srgbClr val="FF0000"/>
              </a:solidFill>
              <a:latin typeface="Bookman Old Style" panose="02050604050505020204" pitchFamily="18" charset="0"/>
            </a:endParaRPr>
          </a:p>
        </p:txBody>
      </p:sp>
      <p:sp>
        <p:nvSpPr>
          <p:cNvPr id="6" name="TextBox 5"/>
          <p:cNvSpPr txBox="1"/>
          <p:nvPr/>
        </p:nvSpPr>
        <p:spPr>
          <a:xfrm>
            <a:off x="4579952" y="533400"/>
            <a:ext cx="4291446"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www.rhta.org</a:t>
            </a:r>
            <a:endParaRPr lang="en-US" sz="3600" dirty="0">
              <a:solidFill>
                <a:srgbClr val="FF0000"/>
              </a:solidFill>
              <a:latin typeface="Bookman Old Style" panose="0205060405050502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51" y="1752600"/>
            <a:ext cx="8599847"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20932197">
            <a:off x="1114576" y="2704378"/>
            <a:ext cx="7239000" cy="1200329"/>
          </a:xfrm>
          <a:prstGeom prst="rect">
            <a:avLst/>
          </a:prstGeom>
          <a:solidFill>
            <a:srgbClr val="FFFF00"/>
          </a:solidFill>
        </p:spPr>
        <p:txBody>
          <a:bodyPr wrap="square" rtlCol="0">
            <a:spAutoFit/>
          </a:bodyPr>
          <a:lstStyle/>
          <a:p>
            <a:pPr algn="ctr"/>
            <a:r>
              <a:rPr lang="en-US" sz="3600" dirty="0" smtClean="0">
                <a:latin typeface="Bookman Old Style" panose="02050604050505020204" pitchFamily="18" charset="0"/>
              </a:rPr>
              <a:t>This presentation will be uploaded for your convenience</a:t>
            </a:r>
            <a:endParaRPr lang="en-US" sz="3600" dirty="0">
              <a:latin typeface="Bookman Old Style" panose="02050604050505020204" pitchFamily="18" charset="0"/>
            </a:endParaRPr>
          </a:p>
        </p:txBody>
      </p:sp>
      <p:sp>
        <p:nvSpPr>
          <p:cNvPr id="2" name="Oval 1"/>
          <p:cNvSpPr/>
          <p:nvPr/>
        </p:nvSpPr>
        <p:spPr>
          <a:xfrm>
            <a:off x="457200" y="1750270"/>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79952" y="513665"/>
            <a:ext cx="4371622" cy="7817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88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1896" y="152400"/>
            <a:ext cx="7772400" cy="646331"/>
          </a:xfrm>
          <a:prstGeom prst="rect">
            <a:avLst/>
          </a:prstGeom>
          <a:noFill/>
        </p:spPr>
        <p:txBody>
          <a:bodyPr wrap="square" rtlCol="0">
            <a:spAutoFit/>
          </a:bodyPr>
          <a:lstStyle/>
          <a:p>
            <a:pPr algn="ctr"/>
            <a:r>
              <a:rPr lang="en-US" sz="3600" dirty="0" smtClean="0">
                <a:latin typeface="Bookman Old Style" panose="02050604050505020204" pitchFamily="18" charset="0"/>
              </a:rPr>
              <a:t>RHTA officers and representatives</a:t>
            </a:r>
            <a:endParaRPr lang="en-US" sz="3600" dirty="0">
              <a:latin typeface="Bookman Old Style" panose="02050604050505020204" pitchFamily="18" charset="0"/>
            </a:endParaRPr>
          </a:p>
        </p:txBody>
      </p:sp>
      <p:sp>
        <p:nvSpPr>
          <p:cNvPr id="5" name="TextBox 4"/>
          <p:cNvSpPr txBox="1"/>
          <p:nvPr/>
        </p:nvSpPr>
        <p:spPr>
          <a:xfrm>
            <a:off x="5286641" y="1141481"/>
            <a:ext cx="4024745" cy="646331"/>
          </a:xfrm>
          <a:prstGeom prst="rect">
            <a:avLst/>
          </a:prstGeom>
          <a:noFill/>
        </p:spPr>
        <p:txBody>
          <a:bodyPr wrap="square" rtlCol="0">
            <a:spAutoFit/>
          </a:bodyPr>
          <a:lstStyle/>
          <a:p>
            <a:pPr algn="ctr"/>
            <a:r>
              <a:rPr lang="en-US" sz="3600" dirty="0" smtClean="0">
                <a:latin typeface="Bookman Old Style" panose="02050604050505020204" pitchFamily="18" charset="0"/>
              </a:rPr>
              <a:t>2021-2022</a:t>
            </a:r>
            <a:endParaRPr lang="en-US" sz="3600" dirty="0">
              <a:latin typeface="Bookman Old Style" panose="02050604050505020204" pitchFamily="18" charset="0"/>
            </a:endParaRPr>
          </a:p>
        </p:txBody>
      </p:sp>
      <p:sp>
        <p:nvSpPr>
          <p:cNvPr id="6" name="TextBox 5"/>
          <p:cNvSpPr txBox="1"/>
          <p:nvPr/>
        </p:nvSpPr>
        <p:spPr>
          <a:xfrm rot="20793996">
            <a:off x="-22329" y="1141482"/>
            <a:ext cx="26289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RHHS</a:t>
            </a:r>
            <a:endParaRPr lang="en-US" sz="3600" dirty="0">
              <a:solidFill>
                <a:srgbClr val="FF0000"/>
              </a:solidFill>
              <a:latin typeface="Bookman Old Style" panose="02050604050505020204" pitchFamily="18" charset="0"/>
            </a:endParaRPr>
          </a:p>
        </p:txBody>
      </p:sp>
      <p:sp>
        <p:nvSpPr>
          <p:cNvPr id="7" name="TextBox 6"/>
          <p:cNvSpPr txBox="1"/>
          <p:nvPr/>
        </p:nvSpPr>
        <p:spPr>
          <a:xfrm>
            <a:off x="76200" y="3810001"/>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Secretary</a:t>
            </a:r>
            <a:endParaRPr lang="en-US" sz="3600" dirty="0">
              <a:latin typeface="Bookman Old Style" panose="02050604050505020204" pitchFamily="18" charset="0"/>
            </a:endParaRPr>
          </a:p>
        </p:txBody>
      </p:sp>
      <p:sp>
        <p:nvSpPr>
          <p:cNvPr id="8" name="TextBox 7"/>
          <p:cNvSpPr txBox="1"/>
          <p:nvPr/>
        </p:nvSpPr>
        <p:spPr>
          <a:xfrm>
            <a:off x="2133600" y="3810000"/>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Adele </a:t>
            </a:r>
            <a:r>
              <a:rPr lang="en-US" sz="3600" dirty="0" err="1" smtClean="0">
                <a:solidFill>
                  <a:srgbClr val="FF0000"/>
                </a:solidFill>
                <a:latin typeface="Bookman Old Style" panose="02050604050505020204" pitchFamily="18" charset="0"/>
              </a:rPr>
              <a:t>Gali</a:t>
            </a:r>
            <a:endParaRPr lang="en-US" sz="3600" dirty="0">
              <a:solidFill>
                <a:srgbClr val="FF0000"/>
              </a:solidFill>
              <a:latin typeface="Bookman Old Style" panose="02050604050505020204" pitchFamily="18" charset="0"/>
            </a:endParaRPr>
          </a:p>
        </p:txBody>
      </p:sp>
      <p:sp>
        <p:nvSpPr>
          <p:cNvPr id="14" name="TextBox 13"/>
          <p:cNvSpPr txBox="1"/>
          <p:nvPr/>
        </p:nvSpPr>
        <p:spPr>
          <a:xfrm>
            <a:off x="76200" y="4572000"/>
            <a:ext cx="33528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15" name="TextBox 14"/>
          <p:cNvSpPr txBox="1"/>
          <p:nvPr/>
        </p:nvSpPr>
        <p:spPr>
          <a:xfrm>
            <a:off x="3086100" y="4572000"/>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Dave Fortier</a:t>
            </a:r>
          </a:p>
        </p:txBody>
      </p:sp>
      <p:sp>
        <p:nvSpPr>
          <p:cNvPr id="2" name="Rectangle 1"/>
          <p:cNvSpPr/>
          <p:nvPr/>
        </p:nvSpPr>
        <p:spPr>
          <a:xfrm>
            <a:off x="76200" y="3352800"/>
            <a:ext cx="9067800" cy="30999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648200"/>
            <a:ext cx="2483204" cy="1804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115725"/>
            <a:ext cx="3454399"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76200" y="5334001"/>
            <a:ext cx="33528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21" name="TextBox 20"/>
          <p:cNvSpPr txBox="1"/>
          <p:nvPr/>
        </p:nvSpPr>
        <p:spPr>
          <a:xfrm>
            <a:off x="3162300" y="5334000"/>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Matt Bennett</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859662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746364" y="495384"/>
            <a:ext cx="2628900" cy="830997"/>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GMS</a:t>
            </a:r>
            <a:endParaRPr lang="en-US" sz="4800" dirty="0">
              <a:solidFill>
                <a:srgbClr val="FF0000"/>
              </a:solidFill>
              <a:latin typeface="Bookman Old Style" panose="02050604050505020204" pitchFamily="18" charset="0"/>
            </a:endParaRPr>
          </a:p>
        </p:txBody>
      </p:sp>
      <p:sp>
        <p:nvSpPr>
          <p:cNvPr id="7" name="TextBox 6"/>
          <p:cNvSpPr txBox="1"/>
          <p:nvPr/>
        </p:nvSpPr>
        <p:spPr>
          <a:xfrm>
            <a:off x="-304800" y="2996625"/>
            <a:ext cx="6000678"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 </a:t>
            </a:r>
            <a:endParaRPr lang="en-US" sz="2800" dirty="0">
              <a:latin typeface="Bookman Old Style" panose="02050604050505020204" pitchFamily="18" charset="0"/>
            </a:endParaRPr>
          </a:p>
        </p:txBody>
      </p:sp>
      <p:sp>
        <p:nvSpPr>
          <p:cNvPr id="8" name="TextBox 7"/>
          <p:cNvSpPr txBox="1"/>
          <p:nvPr/>
        </p:nvSpPr>
        <p:spPr>
          <a:xfrm>
            <a:off x="4343400" y="2996625"/>
            <a:ext cx="44577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Michelle </a:t>
            </a:r>
            <a:r>
              <a:rPr lang="en-US" sz="3200" dirty="0" err="1" smtClean="0">
                <a:solidFill>
                  <a:srgbClr val="FF0000"/>
                </a:solidFill>
                <a:latin typeface="Bookman Old Style" panose="02050604050505020204" pitchFamily="18" charset="0"/>
              </a:rPr>
              <a:t>Walerysiak</a:t>
            </a:r>
            <a:endParaRPr lang="en-US" sz="3200" dirty="0">
              <a:solidFill>
                <a:srgbClr val="FF0000"/>
              </a:solidFill>
              <a:latin typeface="Bookman Old Style" panose="02050604050505020204" pitchFamily="18" charset="0"/>
            </a:endParaRPr>
          </a:p>
        </p:txBody>
      </p:sp>
      <p:sp>
        <p:nvSpPr>
          <p:cNvPr id="11" name="TextBox 10"/>
          <p:cNvSpPr txBox="1"/>
          <p:nvPr/>
        </p:nvSpPr>
        <p:spPr>
          <a:xfrm>
            <a:off x="5067300" y="2321379"/>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Karla Harding</a:t>
            </a:r>
            <a:endParaRPr lang="en-US" sz="3200" dirty="0">
              <a:solidFill>
                <a:srgbClr val="FF0000"/>
              </a:solidFill>
              <a:latin typeface="Bookman Old Style" panose="02050604050505020204" pitchFamily="18" charset="0"/>
            </a:endParaRPr>
          </a:p>
        </p:txBody>
      </p:sp>
      <p:sp>
        <p:nvSpPr>
          <p:cNvPr id="14" name="TextBox 13"/>
          <p:cNvSpPr txBox="1"/>
          <p:nvPr/>
        </p:nvSpPr>
        <p:spPr>
          <a:xfrm>
            <a:off x="1076361" y="2286000"/>
            <a:ext cx="3276600"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a:t>
            </a:r>
            <a:endParaRPr lang="en-US" sz="3200" dirty="0">
              <a:latin typeface="Bookman Old Style" panose="02050604050505020204"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419600"/>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848" y="4495799"/>
            <a:ext cx="2134942" cy="2251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057400"/>
            <a:ext cx="8572500" cy="22306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52401"/>
            <a:ext cx="2743200" cy="2059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73865" y="3599786"/>
            <a:ext cx="4855335" cy="584775"/>
          </a:xfrm>
          <a:prstGeom prst="rect">
            <a:avLst/>
          </a:prstGeom>
          <a:noFill/>
        </p:spPr>
        <p:txBody>
          <a:bodyPr wrap="square" rtlCol="0">
            <a:spAutoFit/>
          </a:bodyPr>
          <a:lstStyle/>
          <a:p>
            <a:pPr algn="ctr"/>
            <a:r>
              <a:rPr lang="en-US" sz="3200" dirty="0" smtClean="0">
                <a:latin typeface="Bookman Old Style" panose="02050604050505020204" pitchFamily="18" charset="0"/>
              </a:rPr>
              <a:t>Web Master</a:t>
            </a:r>
            <a:endParaRPr lang="en-US" sz="3200" dirty="0">
              <a:latin typeface="Bookman Old Style" panose="02050604050505020204" pitchFamily="18" charset="0"/>
            </a:endParaRPr>
          </a:p>
        </p:txBody>
      </p:sp>
      <p:sp>
        <p:nvSpPr>
          <p:cNvPr id="15" name="TextBox 14"/>
          <p:cNvSpPr txBox="1"/>
          <p:nvPr/>
        </p:nvSpPr>
        <p:spPr>
          <a:xfrm>
            <a:off x="4991100" y="3606225"/>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Laura </a:t>
            </a:r>
            <a:r>
              <a:rPr lang="en-US" sz="3200" dirty="0" err="1" smtClean="0">
                <a:solidFill>
                  <a:srgbClr val="FF0000"/>
                </a:solidFill>
                <a:latin typeface="Bookman Old Style" panose="02050604050505020204" pitchFamily="18" charset="0"/>
              </a:rPr>
              <a:t>Litke</a:t>
            </a:r>
            <a:endParaRPr lang="en-US" sz="32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182391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0500" y="3027108"/>
            <a:ext cx="8572500" cy="3678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20535" y="5548098"/>
            <a:ext cx="4267201"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Reps</a:t>
            </a:r>
            <a:endParaRPr lang="en-US" sz="3600" dirty="0">
              <a:latin typeface="Bookman Old Style" panose="02050604050505020204" pitchFamily="18" charset="0"/>
            </a:endParaRPr>
          </a:p>
        </p:txBody>
      </p:sp>
      <p:sp>
        <p:nvSpPr>
          <p:cNvPr id="16" name="TextBox 15"/>
          <p:cNvSpPr txBox="1"/>
          <p:nvPr/>
        </p:nvSpPr>
        <p:spPr>
          <a:xfrm>
            <a:off x="4612521" y="5462303"/>
            <a:ext cx="4302879" cy="1200329"/>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  Joe Couture</a:t>
            </a:r>
          </a:p>
          <a:p>
            <a:pPr algn="ctr"/>
            <a:r>
              <a:rPr lang="en-US" sz="3600" dirty="0" smtClean="0">
                <a:solidFill>
                  <a:srgbClr val="FF0000"/>
                </a:solidFill>
                <a:latin typeface="Bookman Old Style" panose="02050604050505020204" pitchFamily="18" charset="0"/>
              </a:rPr>
              <a:t>Carissa </a:t>
            </a:r>
            <a:r>
              <a:rPr lang="en-US" sz="3600" dirty="0" err="1" smtClean="0">
                <a:solidFill>
                  <a:srgbClr val="FF0000"/>
                </a:solidFill>
                <a:latin typeface="Bookman Old Style" panose="02050604050505020204" pitchFamily="18" charset="0"/>
              </a:rPr>
              <a:t>Lastrina</a:t>
            </a:r>
            <a:endParaRPr lang="en-US" sz="3600" dirty="0">
              <a:solidFill>
                <a:srgbClr val="FF0000"/>
              </a:solidFill>
              <a:latin typeface="Bookman Old Style" panose="02050604050505020204" pitchFamily="18" charset="0"/>
            </a:endParaRPr>
          </a:p>
        </p:txBody>
      </p:sp>
      <p:sp>
        <p:nvSpPr>
          <p:cNvPr id="17" name="TextBox 16"/>
          <p:cNvSpPr txBox="1"/>
          <p:nvPr/>
        </p:nvSpPr>
        <p:spPr>
          <a:xfrm>
            <a:off x="684189" y="3239869"/>
            <a:ext cx="3506811" cy="646331"/>
          </a:xfrm>
          <a:prstGeom prst="rect">
            <a:avLst/>
          </a:prstGeom>
          <a:noFill/>
        </p:spPr>
        <p:txBody>
          <a:bodyPr wrap="square" rtlCol="0">
            <a:spAutoFit/>
          </a:bodyPr>
          <a:lstStyle/>
          <a:p>
            <a:pPr algn="ctr"/>
            <a:r>
              <a:rPr lang="en-US" sz="3600" dirty="0" smtClean="0">
                <a:latin typeface="Bookman Old Style" panose="02050604050505020204" pitchFamily="18" charset="0"/>
              </a:rPr>
              <a:t>Vice President</a:t>
            </a:r>
            <a:endParaRPr lang="en-US" sz="3600" dirty="0">
              <a:latin typeface="Bookman Old Style" panose="02050604050505020204" pitchFamily="18" charset="0"/>
            </a:endParaRPr>
          </a:p>
        </p:txBody>
      </p:sp>
      <p:sp>
        <p:nvSpPr>
          <p:cNvPr id="20" name="TextBox 19"/>
          <p:cNvSpPr txBox="1"/>
          <p:nvPr/>
        </p:nvSpPr>
        <p:spPr>
          <a:xfrm>
            <a:off x="4305300" y="3239868"/>
            <a:ext cx="46863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Kirsten </a:t>
            </a:r>
            <a:r>
              <a:rPr lang="en-US" sz="3600" dirty="0" err="1" smtClean="0">
                <a:solidFill>
                  <a:srgbClr val="FF0000"/>
                </a:solidFill>
                <a:latin typeface="Bookman Old Style" panose="02050604050505020204" pitchFamily="18" charset="0"/>
              </a:rPr>
              <a:t>Hassett</a:t>
            </a:r>
            <a:endParaRPr lang="en-US" sz="3600" dirty="0">
              <a:solidFill>
                <a:srgbClr val="FF0000"/>
              </a:solidFill>
              <a:latin typeface="Bookman Old Style" panose="02050604050505020204" pitchFamily="18" charset="0"/>
            </a:endParaRPr>
          </a:p>
        </p:txBody>
      </p:sp>
      <p:sp>
        <p:nvSpPr>
          <p:cNvPr id="21" name="TextBox 20"/>
          <p:cNvSpPr txBox="1"/>
          <p:nvPr/>
        </p:nvSpPr>
        <p:spPr>
          <a:xfrm>
            <a:off x="168136" y="3965137"/>
            <a:ext cx="4784864" cy="646331"/>
          </a:xfrm>
          <a:prstGeom prst="rect">
            <a:avLst/>
          </a:prstGeom>
          <a:noFill/>
        </p:spPr>
        <p:txBody>
          <a:bodyPr wrap="square" rtlCol="0">
            <a:spAutoFit/>
          </a:bodyPr>
          <a:lstStyle/>
          <a:p>
            <a:pPr algn="ctr"/>
            <a:r>
              <a:rPr lang="en-US" sz="3600" dirty="0" smtClean="0">
                <a:latin typeface="Bookman Old Style" panose="02050604050505020204" pitchFamily="18" charset="0"/>
              </a:rPr>
              <a:t>Membership Chair</a:t>
            </a:r>
            <a:endParaRPr lang="en-US" sz="3600" dirty="0">
              <a:latin typeface="Bookman Old Style" panose="02050604050505020204" pitchFamily="18" charset="0"/>
            </a:endParaRPr>
          </a:p>
        </p:txBody>
      </p:sp>
      <p:sp>
        <p:nvSpPr>
          <p:cNvPr id="23" name="TextBox 22"/>
          <p:cNvSpPr txBox="1"/>
          <p:nvPr/>
        </p:nvSpPr>
        <p:spPr>
          <a:xfrm>
            <a:off x="4495800" y="4001869"/>
            <a:ext cx="43815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Sarah Sherman</a:t>
            </a:r>
            <a:endParaRPr lang="en-US" sz="3600" dirty="0">
              <a:solidFill>
                <a:srgbClr val="FF0000"/>
              </a:solidFill>
              <a:latin typeface="Bookman Old Style" panose="02050604050505020204" pitchFamily="18" charset="0"/>
            </a:endParaRPr>
          </a:p>
        </p:txBody>
      </p:sp>
      <p:sp>
        <p:nvSpPr>
          <p:cNvPr id="14" name="TextBox 13"/>
          <p:cNvSpPr txBox="1"/>
          <p:nvPr/>
        </p:nvSpPr>
        <p:spPr>
          <a:xfrm rot="20793996">
            <a:off x="381099" y="787772"/>
            <a:ext cx="2628900" cy="830997"/>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MOSER</a:t>
            </a:r>
            <a:endParaRPr lang="en-US" sz="4800" dirty="0">
              <a:solidFill>
                <a:srgbClr val="FF0000"/>
              </a:solidFill>
              <a:latin typeface="Bookman Old Style" panose="02050604050505020204" pitchFamily="18" charset="0"/>
            </a:endParaRP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687" y="304800"/>
            <a:ext cx="4476422"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95300" y="4713761"/>
            <a:ext cx="4000500" cy="646331"/>
          </a:xfrm>
          <a:prstGeom prst="rect">
            <a:avLst/>
          </a:prstGeom>
          <a:noFill/>
        </p:spPr>
        <p:txBody>
          <a:bodyPr wrap="square" rtlCol="0">
            <a:spAutoFit/>
          </a:bodyPr>
          <a:lstStyle/>
          <a:p>
            <a:pPr algn="ctr"/>
            <a:r>
              <a:rPr lang="en-US" sz="3600" dirty="0" smtClean="0">
                <a:latin typeface="Bookman Old Style" panose="02050604050505020204" pitchFamily="18" charset="0"/>
              </a:rPr>
              <a:t>Grievance Chair</a:t>
            </a:r>
            <a:endParaRPr lang="en-US" sz="3600" dirty="0">
              <a:latin typeface="Bookman Old Style" panose="02050604050505020204" pitchFamily="18" charset="0"/>
            </a:endParaRPr>
          </a:p>
        </p:txBody>
      </p:sp>
      <p:sp>
        <p:nvSpPr>
          <p:cNvPr id="18" name="TextBox 17"/>
          <p:cNvSpPr txBox="1"/>
          <p:nvPr/>
        </p:nvSpPr>
        <p:spPr>
          <a:xfrm>
            <a:off x="4724400" y="4763869"/>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Heidi </a:t>
            </a:r>
            <a:r>
              <a:rPr lang="en-US" sz="3600" dirty="0" err="1" smtClean="0">
                <a:solidFill>
                  <a:srgbClr val="FF0000"/>
                </a:solidFill>
                <a:latin typeface="Bookman Old Style" panose="02050604050505020204" pitchFamily="18" charset="0"/>
              </a:rPr>
              <a:t>Kokoska</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94612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84464" y="669946"/>
            <a:ext cx="26289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STEVENS SCHOOL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609600" y="32398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4708468"/>
            <a:ext cx="1921428" cy="1921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670248"/>
            <a:ext cx="3510529" cy="1974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09600" y="39256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68810"/>
            <a:ext cx="4038600" cy="187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482387"/>
            <a:ext cx="8572500" cy="2187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076700" y="3239868"/>
            <a:ext cx="40767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Kristen Carter</a:t>
            </a:r>
            <a:endParaRPr lang="en-US" sz="3600" dirty="0">
              <a:solidFill>
                <a:srgbClr val="FF0000"/>
              </a:solidFill>
              <a:latin typeface="Bookman Old Style" panose="02050604050505020204" pitchFamily="18" charset="0"/>
            </a:endParaRPr>
          </a:p>
        </p:txBody>
      </p:sp>
      <p:sp>
        <p:nvSpPr>
          <p:cNvPr id="12" name="TextBox 11"/>
          <p:cNvSpPr txBox="1"/>
          <p:nvPr/>
        </p:nvSpPr>
        <p:spPr>
          <a:xfrm>
            <a:off x="3848100" y="3925669"/>
            <a:ext cx="44577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Laura O’Brien</a:t>
            </a:r>
          </a:p>
        </p:txBody>
      </p:sp>
      <p:sp>
        <p:nvSpPr>
          <p:cNvPr id="13" name="TextBox 12"/>
          <p:cNvSpPr txBox="1"/>
          <p:nvPr/>
        </p:nvSpPr>
        <p:spPr>
          <a:xfrm>
            <a:off x="792011" y="2554069"/>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Treasurer</a:t>
            </a:r>
            <a:endParaRPr lang="en-US" sz="3600" dirty="0">
              <a:latin typeface="Bookman Old Style" panose="02050604050505020204" pitchFamily="18" charset="0"/>
            </a:endParaRPr>
          </a:p>
        </p:txBody>
      </p:sp>
      <p:sp>
        <p:nvSpPr>
          <p:cNvPr id="15" name="TextBox 14"/>
          <p:cNvSpPr txBox="1"/>
          <p:nvPr/>
        </p:nvSpPr>
        <p:spPr>
          <a:xfrm>
            <a:off x="3429000" y="2554069"/>
            <a:ext cx="4953000" cy="630942"/>
          </a:xfrm>
          <a:prstGeom prst="rect">
            <a:avLst/>
          </a:prstGeom>
          <a:noFill/>
        </p:spPr>
        <p:txBody>
          <a:bodyPr wrap="square" rtlCol="0">
            <a:spAutoFit/>
          </a:bodyPr>
          <a:lstStyle/>
          <a:p>
            <a:pPr algn="ctr"/>
            <a:r>
              <a:rPr lang="en-US" sz="3500" dirty="0" smtClean="0">
                <a:solidFill>
                  <a:srgbClr val="FF0000"/>
                </a:solidFill>
                <a:latin typeface="Bookman Old Style" panose="02050604050505020204" pitchFamily="18" charset="0"/>
              </a:rPr>
              <a:t>Sandy </a:t>
            </a:r>
            <a:r>
              <a:rPr lang="en-US" sz="3500" dirty="0" err="1" smtClean="0">
                <a:solidFill>
                  <a:srgbClr val="FF0000"/>
                </a:solidFill>
                <a:latin typeface="Bookman Old Style" panose="02050604050505020204" pitchFamily="18" charset="0"/>
              </a:rPr>
              <a:t>Fravel</a:t>
            </a:r>
            <a:endParaRPr lang="en-US" sz="35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264784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27767" y="692985"/>
            <a:ext cx="2827233"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WEST HILL SCHOOL</a:t>
            </a:r>
            <a:endParaRPr lang="en-US" sz="3600" dirty="0">
              <a:solidFill>
                <a:srgbClr val="FF0000"/>
              </a:solidFill>
              <a:latin typeface="Bookman Old Style" panose="020506040505050202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693" y="533400"/>
            <a:ext cx="512978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536" y="4729008"/>
            <a:ext cx="3237028" cy="1976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609600" y="3124201"/>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25" name="TextBox 24"/>
          <p:cNvSpPr txBox="1"/>
          <p:nvPr/>
        </p:nvSpPr>
        <p:spPr>
          <a:xfrm>
            <a:off x="609600" y="38494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26" name="Rectangle 25"/>
          <p:cNvSpPr/>
          <p:nvPr/>
        </p:nvSpPr>
        <p:spPr>
          <a:xfrm>
            <a:off x="228600" y="29509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05300" y="3163669"/>
            <a:ext cx="2705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t>
            </a:r>
            <a:endParaRPr lang="en-US" sz="3600" dirty="0">
              <a:solidFill>
                <a:srgbClr val="FF0000"/>
              </a:solidFill>
              <a:latin typeface="Bookman Old Style" panose="02050604050505020204" pitchFamily="18" charset="0"/>
            </a:endParaRPr>
          </a:p>
        </p:txBody>
      </p:sp>
      <p:sp>
        <p:nvSpPr>
          <p:cNvPr id="28" name="TextBox 27"/>
          <p:cNvSpPr txBox="1"/>
          <p:nvPr/>
        </p:nvSpPr>
        <p:spPr>
          <a:xfrm>
            <a:off x="4381500" y="3849469"/>
            <a:ext cx="26289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647178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318695"/>
            <a:ext cx="91440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Teacher Mandated Vaccine</a:t>
            </a:r>
            <a:endParaRPr lang="en-US" sz="2400" dirty="0">
              <a:solidFill>
                <a:srgbClr val="FF0000"/>
              </a:solidFill>
              <a:latin typeface="Bookman Old Style" panose="02050604050505020204" pitchFamily="18" charset="0"/>
            </a:endParaRPr>
          </a:p>
        </p:txBody>
      </p:sp>
      <p:sp>
        <p:nvSpPr>
          <p:cNvPr id="7" name="TextBox 6"/>
          <p:cNvSpPr txBox="1"/>
          <p:nvPr/>
        </p:nvSpPr>
        <p:spPr>
          <a:xfrm>
            <a:off x="0" y="909935"/>
            <a:ext cx="9144000" cy="2123658"/>
          </a:xfrm>
          <a:prstGeom prst="rect">
            <a:avLst/>
          </a:prstGeom>
          <a:noFill/>
        </p:spPr>
        <p:txBody>
          <a:bodyPr wrap="square" rtlCol="0">
            <a:spAutoFit/>
          </a:bodyPr>
          <a:lstStyle/>
          <a:p>
            <a:pPr algn="ctr"/>
            <a:r>
              <a:rPr lang="en-US" sz="2200" dirty="0" smtClean="0">
                <a:latin typeface="Bookman Old Style" panose="02050604050505020204" pitchFamily="18" charset="0"/>
              </a:rPr>
              <a:t>Governor Lamont issued an executive order (#13D) requiring all CT state employees and staff of all childcare facilities and preK-12 schools statewide must have received at least one dose of a COVID-19 vaccine by September 27, 2021.  Those who do not get vaccinated due to certain exemptions will be required to be tested for COVID-19 on a weekly basis.   </a:t>
            </a:r>
            <a:endParaRPr lang="en-US" sz="2200" dirty="0">
              <a:latin typeface="Bookman Old Style" panose="02050604050505020204" pitchFamily="18" charset="0"/>
            </a:endParaRPr>
          </a:p>
        </p:txBody>
      </p:sp>
      <p:sp>
        <p:nvSpPr>
          <p:cNvPr id="8" name="Rectangle 7"/>
          <p:cNvSpPr/>
          <p:nvPr/>
        </p:nvSpPr>
        <p:spPr>
          <a:xfrm>
            <a:off x="-4293" y="3429000"/>
            <a:ext cx="9148293" cy="3170099"/>
          </a:xfrm>
          <a:prstGeom prst="rect">
            <a:avLst/>
          </a:prstGeom>
        </p:spPr>
        <p:txBody>
          <a:bodyPr wrap="square">
            <a:spAutoFit/>
          </a:bodyPr>
          <a:lstStyle/>
          <a:p>
            <a:pPr algn="ctr"/>
            <a:r>
              <a:rPr lang="en-US" sz="2000" dirty="0" smtClean="0">
                <a:latin typeface="Bookman Old Style" panose="02050604050505020204" pitchFamily="18" charset="0"/>
              </a:rPr>
              <a:t>“Being </a:t>
            </a:r>
            <a:r>
              <a:rPr lang="en-US" sz="2000" dirty="0">
                <a:latin typeface="Bookman Old Style" panose="02050604050505020204" pitchFamily="18" charset="0"/>
              </a:rPr>
              <a:t>vaccinated against COVID-19 is the most effective means of preventing infection and subsequent transmission,” Governor Lamont said </a:t>
            </a:r>
            <a:r>
              <a:rPr lang="en-US" sz="2000" dirty="0" smtClean="0">
                <a:latin typeface="Bookman Old Style" panose="02050604050505020204" pitchFamily="18" charset="0"/>
              </a:rPr>
              <a:t>…I </a:t>
            </a:r>
            <a:r>
              <a:rPr lang="en-US" sz="2000" dirty="0">
                <a:latin typeface="Bookman Old Style" panose="02050604050505020204" pitchFamily="18" charset="0"/>
              </a:rPr>
              <a:t>have also emphasized for well over a year the importance of keeping our kids in the classroom, full-time, and making sure it is as safe an environment as possible for learning for everyone in the school building. Ensuring all of our educators, including early childhood educators, and school staff are vaccinated will keep students in the classroom and keep childcare open for families. Getting vaccinated keeps yourself safe, keeps your community safe, and will help beat back the ongoing spread of this virus.”</a:t>
            </a:r>
          </a:p>
        </p:txBody>
      </p:sp>
    </p:spTree>
    <p:extLst>
      <p:ext uri="{BB962C8B-B14F-4D97-AF65-F5344CB8AC3E}">
        <p14:creationId xmlns:p14="http://schemas.microsoft.com/office/powerpoint/2010/main" val="280039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66" y="965513"/>
            <a:ext cx="9138634" cy="1631216"/>
          </a:xfrm>
          <a:prstGeom prst="rect">
            <a:avLst/>
          </a:prstGeom>
        </p:spPr>
        <p:txBody>
          <a:bodyPr wrap="square">
            <a:spAutoFit/>
          </a:bodyPr>
          <a:lstStyle/>
          <a:p>
            <a:pPr algn="ctr"/>
            <a:r>
              <a:rPr lang="en-US" sz="2000" dirty="0" smtClean="0">
                <a:latin typeface="Bookman Old Style" panose="02050604050505020204" pitchFamily="18" charset="0"/>
              </a:rPr>
              <a:t>“</a:t>
            </a:r>
            <a:r>
              <a:rPr lang="en-US" sz="2000" dirty="0">
                <a:latin typeface="Bookman Old Style" panose="02050604050505020204" pitchFamily="18" charset="0"/>
              </a:rPr>
              <a:t>Unlike last year, this year we have a new, outstanding public health tool to battle the COVID pandemic,” </a:t>
            </a:r>
            <a:r>
              <a:rPr lang="en-US" sz="2000" b="1" dirty="0">
                <a:latin typeface="Bookman Old Style" panose="02050604050505020204" pitchFamily="18" charset="0"/>
              </a:rPr>
              <a:t>Connecticut Public Health Acting Commissioner Dr. Deidre Gifford said</a:t>
            </a:r>
            <a:r>
              <a:rPr lang="en-US" sz="2000" dirty="0">
                <a:latin typeface="Bookman Old Style" panose="02050604050505020204" pitchFamily="18" charset="0"/>
              </a:rPr>
              <a:t>. “The COVID vaccine can help us pave our way back to a normal life for our workers, teachers and students</a:t>
            </a:r>
            <a:r>
              <a:rPr lang="en-US" sz="2000" dirty="0" smtClean="0">
                <a:latin typeface="Bookman Old Style" panose="02050604050505020204" pitchFamily="18" charset="0"/>
              </a:rPr>
              <a:t>.”</a:t>
            </a:r>
            <a:endParaRPr lang="en-US" sz="2000" dirty="0">
              <a:latin typeface="Bookman Old Style" panose="02050604050505020204" pitchFamily="18" charset="0"/>
            </a:endParaRPr>
          </a:p>
        </p:txBody>
      </p:sp>
      <p:sp>
        <p:nvSpPr>
          <p:cNvPr id="6" name="Rectangle 5"/>
          <p:cNvSpPr/>
          <p:nvPr/>
        </p:nvSpPr>
        <p:spPr>
          <a:xfrm>
            <a:off x="5366" y="3352800"/>
            <a:ext cx="9138634" cy="1938992"/>
          </a:xfrm>
          <a:prstGeom prst="rect">
            <a:avLst/>
          </a:prstGeom>
        </p:spPr>
        <p:txBody>
          <a:bodyPr wrap="square">
            <a:spAutoFit/>
          </a:bodyPr>
          <a:lstStyle/>
          <a:p>
            <a:pPr algn="ctr"/>
            <a:r>
              <a:rPr lang="en-US" sz="2000" dirty="0" smtClean="0">
                <a:latin typeface="Bookman Old Style" panose="02050604050505020204" pitchFamily="18" charset="0"/>
              </a:rPr>
              <a:t>“</a:t>
            </a:r>
            <a:r>
              <a:rPr lang="en-US" sz="2000" dirty="0">
                <a:latin typeface="Bookman Old Style" panose="02050604050505020204" pitchFamily="18" charset="0"/>
              </a:rPr>
              <a:t>The mission of the Connecticut State Department of Education is to ensure all of our children obtain a world-class education, and that requires them being in the classroom with their teachers and friends,” </a:t>
            </a:r>
            <a:r>
              <a:rPr lang="en-US" sz="2000" b="1" dirty="0">
                <a:latin typeface="Bookman Old Style" panose="02050604050505020204" pitchFamily="18" charset="0"/>
              </a:rPr>
              <a:t>Connecticut Education Commissioner Charlene Russell-Tucker said</a:t>
            </a:r>
            <a:r>
              <a:rPr lang="en-US" sz="2000" dirty="0">
                <a:latin typeface="Bookman Old Style" panose="02050604050505020204" pitchFamily="18" charset="0"/>
              </a:rPr>
              <a:t>. “Teacher and staff vaccination is the most effective way of keeping our school staff and students healthy and in school.”</a:t>
            </a:r>
          </a:p>
        </p:txBody>
      </p:sp>
    </p:spTree>
    <p:extLst>
      <p:ext uri="{BB962C8B-B14F-4D97-AF65-F5344CB8AC3E}">
        <p14:creationId xmlns:p14="http://schemas.microsoft.com/office/powerpoint/2010/main" val="512629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941725"/>
            <a:ext cx="9143999" cy="3170099"/>
          </a:xfrm>
          <a:prstGeom prst="rect">
            <a:avLst/>
          </a:prstGeom>
          <a:noFill/>
        </p:spPr>
        <p:txBody>
          <a:bodyPr wrap="square" rtlCol="0">
            <a:spAutoFit/>
          </a:bodyPr>
          <a:lstStyle/>
          <a:p>
            <a:pPr algn="ctr"/>
            <a:r>
              <a:rPr lang="en-US" sz="2000" dirty="0" smtClean="0">
                <a:latin typeface="Bookman Old Style" panose="02050604050505020204" pitchFamily="18" charset="0"/>
              </a:rPr>
              <a:t>Thanks </a:t>
            </a:r>
            <a:r>
              <a:rPr lang="en-US" sz="2000" dirty="0">
                <a:latin typeface="Bookman Old Style" panose="02050604050505020204" pitchFamily="18" charset="0"/>
              </a:rPr>
              <a:t>to CEA’s continued advocacy and close collaboration with other stakeholder groups, the Connecticut State Department of Education has allowed greater flexibility in teacher evaluations for the 2021-2022 school year</a:t>
            </a:r>
            <a:r>
              <a:rPr lang="en-US" sz="2000" dirty="0" smtClean="0">
                <a:latin typeface="Bookman Old Style" panose="02050604050505020204" pitchFamily="18" charset="0"/>
              </a:rPr>
              <a:t>.</a:t>
            </a:r>
          </a:p>
          <a:p>
            <a:pPr algn="ctr"/>
            <a:endParaRPr lang="en-US" sz="2000" dirty="0">
              <a:latin typeface="Bookman Old Style" panose="02050604050505020204" pitchFamily="18" charset="0"/>
            </a:endParaRPr>
          </a:p>
          <a:p>
            <a:pPr algn="ctr"/>
            <a:r>
              <a:rPr lang="en-US" sz="2000" dirty="0">
                <a:latin typeface="Bookman Old Style" panose="02050604050505020204" pitchFamily="18" charset="0"/>
              </a:rPr>
              <a:t>Every school district’s Professional Development and Evaluation Committee (PDEC) must meet in order to discuss and reach consensus on whether to adopt the flexibilities or keep their existing plan. Each district must also provide an orientation on any changes to current teacher evaluation plans by September 15, 2021</a:t>
            </a:r>
            <a:r>
              <a:rPr lang="en-US" sz="2000" dirty="0" smtClean="0">
                <a:latin typeface="Bookman Old Style" panose="02050604050505020204" pitchFamily="18" charset="0"/>
              </a:rPr>
              <a:t>.</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419600"/>
            <a:ext cx="4003434" cy="2281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 y="318695"/>
            <a:ext cx="91440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Teacher Evaluation Plan</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424393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35089"/>
            <a:ext cx="8534400" cy="4431983"/>
          </a:xfrm>
          <a:prstGeom prst="rect">
            <a:avLst/>
          </a:prstGeom>
          <a:noFill/>
        </p:spPr>
        <p:txBody>
          <a:bodyPr wrap="square" rtlCol="0">
            <a:spAutoFit/>
          </a:bodyPr>
          <a:lstStyle/>
          <a:p>
            <a:r>
              <a:rPr lang="en-US" sz="2000" dirty="0" smtClean="0">
                <a:latin typeface="Bookman Old Style" panose="02050604050505020204" pitchFamily="18" charset="0"/>
              </a:rPr>
              <a:t>Additional </a:t>
            </a:r>
            <a:r>
              <a:rPr lang="en-US" sz="2000" dirty="0">
                <a:latin typeface="Bookman Old Style" panose="02050604050505020204" pitchFamily="18" charset="0"/>
              </a:rPr>
              <a:t>guidance will be forthcoming from the CSDE, but the most </a:t>
            </a:r>
            <a:r>
              <a:rPr lang="en-US" sz="2000" dirty="0">
                <a:solidFill>
                  <a:srgbClr val="FF0000"/>
                </a:solidFill>
                <a:latin typeface="Bookman Old Style" panose="02050604050505020204" pitchFamily="18" charset="0"/>
              </a:rPr>
              <a:t>significant changes to be aware of include</a:t>
            </a:r>
            <a:r>
              <a:rPr lang="en-US" sz="2000" dirty="0" smtClean="0">
                <a:latin typeface="Bookman Old Style" panose="02050604050505020204" pitchFamily="18" charset="0"/>
              </a:rPr>
              <a:t>:</a:t>
            </a:r>
          </a:p>
          <a:p>
            <a:endParaRPr lang="en-US" sz="2000" dirty="0">
              <a:latin typeface="Bookman Old Style" panose="02050604050505020204" pitchFamily="18" charset="0"/>
            </a:endParaRPr>
          </a:p>
          <a:p>
            <a:pPr marL="342900" indent="-342900">
              <a:buFont typeface="Arial" panose="020B0604020202020204" pitchFamily="34" charset="0"/>
              <a:buChar char="•"/>
            </a:pPr>
            <a:r>
              <a:rPr lang="en-US" sz="2000" dirty="0">
                <a:latin typeface="Bookman Old Style" panose="02050604050505020204" pitchFamily="18" charset="0"/>
              </a:rPr>
              <a:t>Very clear language requiring mutual agreement between evaluator and teacher on goals and indicators/measures of </a:t>
            </a:r>
            <a:r>
              <a:rPr lang="en-US" sz="2000" dirty="0" smtClean="0">
                <a:latin typeface="Bookman Old Style" panose="02050604050505020204" pitchFamily="18" charset="0"/>
              </a:rPr>
              <a:t>achievement</a:t>
            </a:r>
          </a:p>
          <a:p>
            <a:endParaRPr lang="en-US" sz="1400" dirty="0">
              <a:latin typeface="Bookman Old Style" panose="02050604050505020204" pitchFamily="18" charset="0"/>
            </a:endParaRPr>
          </a:p>
          <a:p>
            <a:pPr marL="342900" indent="-342900">
              <a:buFont typeface="Arial" panose="020B0604020202020204" pitchFamily="34" charset="0"/>
              <a:buChar char="•"/>
            </a:pPr>
            <a:r>
              <a:rPr lang="en-US" sz="2000" dirty="0">
                <a:latin typeface="Bookman Old Style" panose="02050604050505020204" pitchFamily="18" charset="0"/>
              </a:rPr>
              <a:t>Only one student learning goal is allowable; it may have either a social emotional learning (SEL) or academic </a:t>
            </a:r>
            <a:r>
              <a:rPr lang="en-US" sz="2000" dirty="0" smtClean="0">
                <a:latin typeface="Bookman Old Style" panose="02050604050505020204" pitchFamily="18" charset="0"/>
              </a:rPr>
              <a:t>focus</a:t>
            </a:r>
          </a:p>
          <a:p>
            <a:endParaRPr lang="en-US" sz="1400" dirty="0">
              <a:latin typeface="Bookman Old Style" panose="02050604050505020204" pitchFamily="18" charset="0"/>
            </a:endParaRPr>
          </a:p>
          <a:p>
            <a:pPr marL="342900" indent="-342900">
              <a:buFont typeface="Arial" panose="020B0604020202020204" pitchFamily="34" charset="0"/>
              <a:buChar char="•"/>
            </a:pPr>
            <a:r>
              <a:rPr lang="en-US" sz="2000" dirty="0">
                <a:latin typeface="Bookman Old Style" panose="02050604050505020204" pitchFamily="18" charset="0"/>
              </a:rPr>
              <a:t>A minimum of two indicators/measures of accomplishment are required, but they do not need to be standardized assessments, nor do the indicators/measures of accomplishment have to be mathematically </a:t>
            </a:r>
            <a:r>
              <a:rPr lang="en-US" sz="2000" dirty="0" smtClean="0">
                <a:latin typeface="Bookman Old Style" panose="02050604050505020204" pitchFamily="18" charset="0"/>
              </a:rPr>
              <a:t>quantifiable</a:t>
            </a:r>
          </a:p>
          <a:p>
            <a:endParaRPr lang="en-US" sz="1400" dirty="0">
              <a:latin typeface="Bookman Old Style" panose="02050604050505020204" pitchFamily="18" charset="0"/>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4671364"/>
            <a:ext cx="3034430" cy="1729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10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6350"/>
            <a:ext cx="9067800" cy="527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209800" y="3790950"/>
            <a:ext cx="11430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flipV="1">
            <a:off x="3048000" y="4324350"/>
            <a:ext cx="1143000" cy="9906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71600" y="76200"/>
            <a:ext cx="6324600" cy="1107996"/>
          </a:xfrm>
          <a:prstGeom prst="rect">
            <a:avLst/>
          </a:prstGeom>
          <a:noFill/>
        </p:spPr>
        <p:txBody>
          <a:bodyPr wrap="square" rtlCol="0">
            <a:spAutoFit/>
          </a:bodyPr>
          <a:lstStyle/>
          <a:p>
            <a:pPr algn="ctr"/>
            <a:r>
              <a:rPr lang="en-US" sz="6600" dirty="0" smtClean="0">
                <a:solidFill>
                  <a:srgbClr val="FF0000"/>
                </a:solidFill>
                <a:latin typeface="Bookman Old Style" panose="02050604050505020204" pitchFamily="18" charset="0"/>
              </a:rPr>
              <a:t>Retirement!</a:t>
            </a:r>
            <a:endParaRPr lang="en-US" sz="6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590258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38200"/>
            <a:ext cx="9144000"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VIRTUAL RETIREMENT WORKSHOPS!</a:t>
            </a:r>
            <a:endParaRPr lang="en-US" sz="2400" dirty="0">
              <a:latin typeface="Bookman Old Style" panose="02050604050505020204" pitchFamily="18" charset="0"/>
            </a:endParaRPr>
          </a:p>
        </p:txBody>
      </p:sp>
      <p:sp>
        <p:nvSpPr>
          <p:cNvPr id="7" name="TextBox 6"/>
          <p:cNvSpPr txBox="1"/>
          <p:nvPr/>
        </p:nvSpPr>
        <p:spPr>
          <a:xfrm>
            <a:off x="337661" y="1945957"/>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Monday, September 20, 2021</a:t>
            </a:r>
            <a:endParaRPr lang="en-US" sz="2600" dirty="0">
              <a:latin typeface="Bookman Old Style" panose="02050604050505020204" pitchFamily="18" charset="0"/>
            </a:endParaRPr>
          </a:p>
        </p:txBody>
      </p:sp>
      <p:sp>
        <p:nvSpPr>
          <p:cNvPr id="12" name="TextBox 11"/>
          <p:cNvSpPr txBox="1"/>
          <p:nvPr/>
        </p:nvSpPr>
        <p:spPr>
          <a:xfrm>
            <a:off x="5964395" y="3831771"/>
            <a:ext cx="2895600" cy="1908215"/>
          </a:xfrm>
          <a:prstGeom prst="rect">
            <a:avLst/>
          </a:prstGeom>
          <a:noFill/>
        </p:spPr>
        <p:txBody>
          <a:bodyPr wrap="square" rtlCol="0">
            <a:spAutoFit/>
          </a:bodyPr>
          <a:lstStyle/>
          <a:p>
            <a:pPr algn="ctr"/>
            <a:r>
              <a:rPr lang="en-US" sz="2500" b="1" dirty="0" smtClean="0">
                <a:solidFill>
                  <a:srgbClr val="7030A0"/>
                </a:solidFill>
                <a:latin typeface="Bookman Old Style" panose="02050604050505020204" pitchFamily="18" charset="0"/>
              </a:rPr>
              <a:t>Register on the CEA website</a:t>
            </a:r>
          </a:p>
          <a:p>
            <a:pPr algn="ctr"/>
            <a:r>
              <a:rPr lang="en-US" b="1" dirty="0">
                <a:solidFill>
                  <a:srgbClr val="7030A0"/>
                </a:solidFill>
                <a:latin typeface="Bookman Old Style" panose="02050604050505020204" pitchFamily="18" charset="0"/>
              </a:rPr>
              <a:t>o</a:t>
            </a:r>
            <a:r>
              <a:rPr lang="en-US" b="1" dirty="0" smtClean="0">
                <a:solidFill>
                  <a:srgbClr val="7030A0"/>
                </a:solidFill>
                <a:latin typeface="Bookman Old Style" panose="02050604050505020204" pitchFamily="18" charset="0"/>
              </a:rPr>
              <a:t>r call</a:t>
            </a:r>
          </a:p>
          <a:p>
            <a:pPr algn="ctr"/>
            <a:r>
              <a:rPr lang="en-US" sz="2500" b="1" dirty="0" smtClean="0">
                <a:solidFill>
                  <a:srgbClr val="7030A0"/>
                </a:solidFill>
                <a:latin typeface="Bookman Old Style" panose="02050604050505020204" pitchFamily="18" charset="0"/>
              </a:rPr>
              <a:t>Heidi </a:t>
            </a:r>
            <a:r>
              <a:rPr lang="en-US" sz="2500" b="1" dirty="0" err="1" smtClean="0">
                <a:solidFill>
                  <a:srgbClr val="7030A0"/>
                </a:solidFill>
                <a:latin typeface="Bookman Old Style" panose="02050604050505020204" pitchFamily="18" charset="0"/>
              </a:rPr>
              <a:t>Krutzky</a:t>
            </a:r>
            <a:endParaRPr lang="en-US" sz="2500" b="1" dirty="0" smtClean="0">
              <a:solidFill>
                <a:srgbClr val="7030A0"/>
              </a:solidFill>
              <a:latin typeface="Bookman Old Style" panose="02050604050505020204" pitchFamily="18" charset="0"/>
            </a:endParaRPr>
          </a:p>
          <a:p>
            <a:pPr algn="ctr"/>
            <a:r>
              <a:rPr lang="en-US" sz="2500" b="1" dirty="0" smtClean="0">
                <a:solidFill>
                  <a:srgbClr val="7030A0"/>
                </a:solidFill>
                <a:latin typeface="Bookman Old Style" panose="02050604050505020204" pitchFamily="18" charset="0"/>
              </a:rPr>
              <a:t>860.725.6327</a:t>
            </a:r>
            <a:endParaRPr lang="en-US" sz="2500" b="1" dirty="0">
              <a:solidFill>
                <a:srgbClr val="7030A0"/>
              </a:solidFill>
              <a:latin typeface="Bookman Old Style" panose="02050604050505020204" pitchFamily="18" charset="0"/>
            </a:endParaRPr>
          </a:p>
        </p:txBody>
      </p:sp>
      <p:sp>
        <p:nvSpPr>
          <p:cNvPr id="19" name="TextBox 18"/>
          <p:cNvSpPr txBox="1"/>
          <p:nvPr/>
        </p:nvSpPr>
        <p:spPr>
          <a:xfrm>
            <a:off x="0" y="152400"/>
            <a:ext cx="9112988" cy="707886"/>
          </a:xfrm>
          <a:prstGeom prst="rect">
            <a:avLst/>
          </a:prstGeom>
          <a:noFill/>
        </p:spPr>
        <p:txBody>
          <a:bodyPr wrap="square" rtlCol="0">
            <a:spAutoFit/>
          </a:bodyPr>
          <a:lstStyle/>
          <a:p>
            <a:pPr algn="ctr"/>
            <a:r>
              <a:rPr lang="en-US" sz="4000" b="1" u="sng" dirty="0" smtClean="0">
                <a:latin typeface="Bookman Old Style" panose="02050604050505020204" pitchFamily="18" charset="0"/>
              </a:rPr>
              <a:t>CEA Retirement Workshops</a:t>
            </a:r>
            <a:endParaRPr lang="en-US" sz="4000" b="1" u="sng" dirty="0">
              <a:latin typeface="Bookman Old Style" panose="02050604050505020204" pitchFamily="18" charset="0"/>
            </a:endParaRPr>
          </a:p>
        </p:txBody>
      </p:sp>
      <p:sp>
        <p:nvSpPr>
          <p:cNvPr id="16" name="TextBox 15"/>
          <p:cNvSpPr txBox="1"/>
          <p:nvPr/>
        </p:nvSpPr>
        <p:spPr>
          <a:xfrm>
            <a:off x="2626748" y="1295400"/>
            <a:ext cx="3757053"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Time: 4:00 – 6:30 PM</a:t>
            </a:r>
            <a:endParaRPr lang="en-US" sz="2400" dirty="0">
              <a:latin typeface="Bookman Old Style" panose="02050604050505020204" pitchFamily="18" charset="0"/>
            </a:endParaRPr>
          </a:p>
        </p:txBody>
      </p:sp>
      <p:sp>
        <p:nvSpPr>
          <p:cNvPr id="14" name="TextBox 13"/>
          <p:cNvSpPr txBox="1"/>
          <p:nvPr/>
        </p:nvSpPr>
        <p:spPr>
          <a:xfrm>
            <a:off x="6119315" y="2087940"/>
            <a:ext cx="2719885" cy="1569660"/>
          </a:xfrm>
          <a:prstGeom prst="rect">
            <a:avLst/>
          </a:prstGeom>
          <a:noFill/>
        </p:spPr>
        <p:txBody>
          <a:bodyPr wrap="square" rtlCol="0">
            <a:spAutoFit/>
          </a:bodyPr>
          <a:lstStyle/>
          <a:p>
            <a:pPr algn="ctr"/>
            <a:r>
              <a:rPr lang="en-US" sz="2400" b="1" dirty="0" smtClean="0">
                <a:solidFill>
                  <a:srgbClr val="7030A0"/>
                </a:solidFill>
                <a:latin typeface="Bookman Old Style" panose="02050604050505020204" pitchFamily="18" charset="0"/>
              </a:rPr>
              <a:t>Limited to the first 100 registrants per workshop!</a:t>
            </a:r>
            <a:endParaRPr lang="en-US" sz="2400" dirty="0">
              <a:solidFill>
                <a:srgbClr val="7030A0"/>
              </a:solidFill>
              <a:latin typeface="Bookman Old Style" panose="02050604050505020204" pitchFamily="18" charset="0"/>
            </a:endParaRPr>
          </a:p>
        </p:txBody>
      </p:sp>
      <p:sp>
        <p:nvSpPr>
          <p:cNvPr id="10" name="TextBox 9"/>
          <p:cNvSpPr txBox="1"/>
          <p:nvPr/>
        </p:nvSpPr>
        <p:spPr>
          <a:xfrm>
            <a:off x="108653" y="2555557"/>
            <a:ext cx="5943600" cy="492443"/>
          </a:xfrm>
          <a:prstGeom prst="rect">
            <a:avLst/>
          </a:prstGeom>
          <a:noFill/>
        </p:spPr>
        <p:txBody>
          <a:bodyPr wrap="square" rtlCol="0">
            <a:spAutoFit/>
          </a:bodyPr>
          <a:lstStyle/>
          <a:p>
            <a:pPr algn="ctr"/>
            <a:r>
              <a:rPr lang="en-US" sz="2600" dirty="0" smtClean="0">
                <a:latin typeface="Bookman Old Style" panose="02050604050505020204" pitchFamily="18" charset="0"/>
              </a:rPr>
              <a:t>Wednesday, September 29, 2021</a:t>
            </a:r>
            <a:endParaRPr lang="en-US" sz="2600" dirty="0">
              <a:latin typeface="Bookman Old Style" panose="02050604050505020204" pitchFamily="18" charset="0"/>
            </a:endParaRPr>
          </a:p>
        </p:txBody>
      </p:sp>
      <p:sp>
        <p:nvSpPr>
          <p:cNvPr id="11" name="TextBox 10"/>
          <p:cNvSpPr txBox="1"/>
          <p:nvPr/>
        </p:nvSpPr>
        <p:spPr>
          <a:xfrm>
            <a:off x="76200" y="3129914"/>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Thursday, October 7, 2021</a:t>
            </a:r>
            <a:endParaRPr lang="en-US" sz="2600" dirty="0">
              <a:latin typeface="Bookman Old Style" panose="02050604050505020204" pitchFamily="18" charset="0"/>
            </a:endParaRPr>
          </a:p>
        </p:txBody>
      </p:sp>
      <p:sp>
        <p:nvSpPr>
          <p:cNvPr id="13" name="TextBox 12"/>
          <p:cNvSpPr txBox="1"/>
          <p:nvPr/>
        </p:nvSpPr>
        <p:spPr>
          <a:xfrm>
            <a:off x="370318" y="3739514"/>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Wednesday, October 27, 2021</a:t>
            </a:r>
            <a:endParaRPr lang="en-US" sz="2600" dirty="0">
              <a:latin typeface="Bookman Old Style" panose="02050604050505020204" pitchFamily="18" charset="0"/>
            </a:endParaRPr>
          </a:p>
        </p:txBody>
      </p:sp>
      <p:sp>
        <p:nvSpPr>
          <p:cNvPr id="15" name="TextBox 14"/>
          <p:cNvSpPr txBox="1"/>
          <p:nvPr/>
        </p:nvSpPr>
        <p:spPr>
          <a:xfrm>
            <a:off x="304800" y="4349114"/>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Thursday, November 4, 2021</a:t>
            </a:r>
            <a:endParaRPr lang="en-US" sz="2600" dirty="0">
              <a:latin typeface="Bookman Old Style" panose="02050604050505020204" pitchFamily="18" charset="0"/>
            </a:endParaRPr>
          </a:p>
        </p:txBody>
      </p:sp>
      <p:sp>
        <p:nvSpPr>
          <p:cNvPr id="17" name="TextBox 16"/>
          <p:cNvSpPr txBox="1"/>
          <p:nvPr/>
        </p:nvSpPr>
        <p:spPr>
          <a:xfrm>
            <a:off x="304800" y="4958714"/>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Tuesday, November 16, 2021</a:t>
            </a:r>
            <a:endParaRPr lang="en-US" sz="2600" dirty="0">
              <a:latin typeface="Bookman Old Style" panose="02050604050505020204" pitchFamily="18" charset="0"/>
            </a:endParaRPr>
          </a:p>
        </p:txBody>
      </p:sp>
      <p:sp>
        <p:nvSpPr>
          <p:cNvPr id="18" name="TextBox 17"/>
          <p:cNvSpPr txBox="1"/>
          <p:nvPr/>
        </p:nvSpPr>
        <p:spPr>
          <a:xfrm>
            <a:off x="304800" y="5603557"/>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Tuesday, November 30, 2021</a:t>
            </a:r>
            <a:endParaRPr lang="en-US" sz="2600" dirty="0">
              <a:latin typeface="Bookman Old Style" panose="02050604050505020204" pitchFamily="18" charset="0"/>
            </a:endParaRPr>
          </a:p>
        </p:txBody>
      </p:sp>
      <p:sp>
        <p:nvSpPr>
          <p:cNvPr id="20" name="TextBox 19"/>
          <p:cNvSpPr txBox="1"/>
          <p:nvPr/>
        </p:nvSpPr>
        <p:spPr>
          <a:xfrm>
            <a:off x="304800" y="6213157"/>
            <a:ext cx="5039882" cy="492443"/>
          </a:xfrm>
          <a:prstGeom prst="rect">
            <a:avLst/>
          </a:prstGeom>
          <a:noFill/>
        </p:spPr>
        <p:txBody>
          <a:bodyPr wrap="square" rtlCol="0">
            <a:spAutoFit/>
          </a:bodyPr>
          <a:lstStyle/>
          <a:p>
            <a:pPr algn="ctr"/>
            <a:r>
              <a:rPr lang="en-US" sz="2600" dirty="0" smtClean="0">
                <a:latin typeface="Bookman Old Style" panose="02050604050505020204" pitchFamily="18" charset="0"/>
              </a:rPr>
              <a:t>Monday, December 13, 2021</a:t>
            </a:r>
            <a:endParaRPr lang="en-US" sz="2600" dirty="0">
              <a:latin typeface="Bookman Old Style" panose="02050604050505020204" pitchFamily="18" charset="0"/>
            </a:endParaRPr>
          </a:p>
        </p:txBody>
      </p:sp>
      <p:sp>
        <p:nvSpPr>
          <p:cNvPr id="4" name="Rectangle 3"/>
          <p:cNvSpPr/>
          <p:nvPr/>
        </p:nvSpPr>
        <p:spPr>
          <a:xfrm>
            <a:off x="337661" y="1945957"/>
            <a:ext cx="5453539" cy="4759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845526" y="5997714"/>
            <a:ext cx="3267462" cy="707886"/>
          </a:xfrm>
          <a:prstGeom prst="rect">
            <a:avLst/>
          </a:prstGeom>
          <a:noFill/>
        </p:spPr>
        <p:txBody>
          <a:bodyPr wrap="square" rtlCol="0">
            <a:spAutoFit/>
          </a:bodyPr>
          <a:lstStyle/>
          <a:p>
            <a:pPr algn="ctr"/>
            <a:r>
              <a:rPr lang="en-US" sz="2000" dirty="0" smtClean="0">
                <a:latin typeface="Bookman Old Style" panose="02050604050505020204" pitchFamily="18" charset="0"/>
              </a:rPr>
              <a:t>Check the CEA website for more dates!</a:t>
            </a:r>
            <a:endParaRPr lang="en-US" sz="2000" dirty="0">
              <a:latin typeface="Bookman Old Style" panose="02050604050505020204" pitchFamily="18" charset="0"/>
            </a:endParaRPr>
          </a:p>
        </p:txBody>
      </p:sp>
      <p:cxnSp>
        <p:nvCxnSpPr>
          <p:cNvPr id="24" name="Straight Connector 23"/>
          <p:cNvCxnSpPr/>
          <p:nvPr/>
        </p:nvCxnSpPr>
        <p:spPr>
          <a:xfrm>
            <a:off x="6052253" y="3739514"/>
            <a:ext cx="280774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031458" y="5811593"/>
            <a:ext cx="280774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01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4350603"/>
            <a:ext cx="9144000" cy="830997"/>
          </a:xfrm>
          <a:prstGeom prst="rect">
            <a:avLst/>
          </a:prstGeom>
          <a:noFill/>
        </p:spPr>
        <p:txBody>
          <a:bodyPr wrap="square" rtlCol="0">
            <a:spAutoFit/>
          </a:bodyPr>
          <a:lstStyle/>
          <a:p>
            <a:pPr algn="ctr"/>
            <a:r>
              <a:rPr lang="en-US" sz="2400" dirty="0">
                <a:latin typeface="Bookman Old Style" panose="02050604050505020204" pitchFamily="18" charset="0"/>
              </a:rPr>
              <a:t>We encourage you to attend a workshop with </a:t>
            </a:r>
            <a:endParaRPr lang="en-US" sz="2400" dirty="0" smtClean="0">
              <a:latin typeface="Bookman Old Style" panose="02050604050505020204" pitchFamily="18" charset="0"/>
            </a:endParaRPr>
          </a:p>
          <a:p>
            <a:pPr algn="ctr"/>
            <a:r>
              <a:rPr lang="en-US" sz="2400" dirty="0" smtClean="0">
                <a:latin typeface="Bookman Old Style" panose="02050604050505020204" pitchFamily="18" charset="0"/>
              </a:rPr>
              <a:t>Robin </a:t>
            </a:r>
            <a:r>
              <a:rPr lang="en-US" sz="2400" dirty="0">
                <a:latin typeface="Bookman Old Style" panose="02050604050505020204" pitchFamily="18" charset="0"/>
              </a:rPr>
              <a:t>Kaplan-Cho through CEA</a:t>
            </a:r>
            <a:r>
              <a:rPr lang="en-US" sz="2400" dirty="0" smtClean="0">
                <a:latin typeface="Bookman Old Style" panose="02050604050505020204" pitchFamily="18" charset="0"/>
              </a:rPr>
              <a:t>.</a:t>
            </a:r>
            <a:endParaRPr lang="en-US" sz="2400" dirty="0">
              <a:latin typeface="Bookman Old Style" panose="02050604050505020204" pitchFamily="18" charset="0"/>
            </a:endParaRPr>
          </a:p>
        </p:txBody>
      </p:sp>
      <p:cxnSp>
        <p:nvCxnSpPr>
          <p:cNvPr id="21" name="Straight Connector 20"/>
          <p:cNvCxnSpPr/>
          <p:nvPr/>
        </p:nvCxnSpPr>
        <p:spPr>
          <a:xfrm>
            <a:off x="1" y="22860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0" y="990600"/>
            <a:ext cx="9144000" cy="1200329"/>
          </a:xfrm>
          <a:prstGeom prst="rect">
            <a:avLst/>
          </a:prstGeom>
          <a:noFill/>
        </p:spPr>
        <p:txBody>
          <a:bodyPr wrap="square" rtlCol="0">
            <a:spAutoFit/>
          </a:bodyPr>
          <a:lstStyle/>
          <a:p>
            <a:pPr algn="ctr"/>
            <a:r>
              <a:rPr lang="en-US" sz="2400" dirty="0" smtClean="0">
                <a:latin typeface="Bookman Old Style" panose="02050604050505020204" pitchFamily="18" charset="0"/>
              </a:rPr>
              <a:t>It is never too early!  </a:t>
            </a:r>
          </a:p>
          <a:p>
            <a:pPr algn="ctr"/>
            <a:r>
              <a:rPr lang="en-US" sz="2400" dirty="0" smtClean="0">
                <a:latin typeface="Bookman Old Style" panose="02050604050505020204" pitchFamily="18" charset="0"/>
              </a:rPr>
              <a:t>We encourage you to attend at least 5 retirement workshops before you retire!</a:t>
            </a:r>
            <a:endParaRPr lang="en-US" sz="2400" dirty="0">
              <a:latin typeface="Bookman Old Style" panose="02050604050505020204" pitchFamily="18" charset="0"/>
            </a:endParaRPr>
          </a:p>
        </p:txBody>
      </p:sp>
      <p:sp>
        <p:nvSpPr>
          <p:cNvPr id="13" name="TextBox 12"/>
          <p:cNvSpPr txBox="1"/>
          <p:nvPr/>
        </p:nvSpPr>
        <p:spPr>
          <a:xfrm>
            <a:off x="0" y="152400"/>
            <a:ext cx="9112988" cy="707886"/>
          </a:xfrm>
          <a:prstGeom prst="rect">
            <a:avLst/>
          </a:prstGeom>
          <a:noFill/>
        </p:spPr>
        <p:txBody>
          <a:bodyPr wrap="square" rtlCol="0">
            <a:spAutoFit/>
          </a:bodyPr>
          <a:lstStyle/>
          <a:p>
            <a:pPr algn="ctr"/>
            <a:r>
              <a:rPr lang="en-US" sz="4000" b="1" u="sng" dirty="0" smtClean="0">
                <a:latin typeface="Bookman Old Style" panose="02050604050505020204" pitchFamily="18" charset="0"/>
              </a:rPr>
              <a:t>CEA Retirement Workshops</a:t>
            </a:r>
            <a:endParaRPr lang="en-US" sz="4000" b="1" u="sng" dirty="0">
              <a:latin typeface="Bookman Old Style" panose="02050604050505020204" pitchFamily="18" charset="0"/>
            </a:endParaRPr>
          </a:p>
        </p:txBody>
      </p:sp>
      <p:sp>
        <p:nvSpPr>
          <p:cNvPr id="20" name="TextBox 19"/>
          <p:cNvSpPr txBox="1"/>
          <p:nvPr/>
        </p:nvSpPr>
        <p:spPr>
          <a:xfrm>
            <a:off x="-15506" y="5646003"/>
            <a:ext cx="9144000" cy="830997"/>
          </a:xfrm>
          <a:prstGeom prst="rect">
            <a:avLst/>
          </a:prstGeom>
          <a:noFill/>
        </p:spPr>
        <p:txBody>
          <a:bodyPr wrap="square" rtlCol="0">
            <a:spAutoFit/>
          </a:bodyPr>
          <a:lstStyle/>
          <a:p>
            <a:pPr algn="ctr"/>
            <a:r>
              <a:rPr lang="en-US" sz="2400" dirty="0" smtClean="0">
                <a:latin typeface="Bookman Old Style" panose="02050604050505020204" pitchFamily="18" charset="0"/>
              </a:rPr>
              <a:t>Remember a 403B vendor might not be an expert in Teacher Retirement, they experts in the product they sell.  </a:t>
            </a:r>
            <a:endParaRPr lang="en-US" sz="2400" dirty="0">
              <a:latin typeface="Bookman Old Style" panose="02050604050505020204" pitchFamily="18" charset="0"/>
            </a:endParaRPr>
          </a:p>
        </p:txBody>
      </p:sp>
      <p:cxnSp>
        <p:nvCxnSpPr>
          <p:cNvPr id="23" name="Straight Connector 22"/>
          <p:cNvCxnSpPr/>
          <p:nvPr/>
        </p:nvCxnSpPr>
        <p:spPr>
          <a:xfrm>
            <a:off x="0" y="54102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1148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2438400"/>
            <a:ext cx="9144000" cy="1569660"/>
          </a:xfrm>
          <a:prstGeom prst="rect">
            <a:avLst/>
          </a:prstGeom>
          <a:noFill/>
        </p:spPr>
        <p:txBody>
          <a:bodyPr wrap="square" rtlCol="0">
            <a:spAutoFit/>
          </a:bodyPr>
          <a:lstStyle/>
          <a:p>
            <a:pPr algn="ctr"/>
            <a:r>
              <a:rPr lang="en-US" sz="2400" dirty="0" smtClean="0">
                <a:latin typeface="Bookman Old Style" panose="02050604050505020204" pitchFamily="18" charset="0"/>
              </a:rPr>
              <a:t>Rule of thumb! </a:t>
            </a:r>
          </a:p>
          <a:p>
            <a:pPr algn="ctr"/>
            <a:r>
              <a:rPr lang="en-US" sz="2400" dirty="0" smtClean="0">
                <a:latin typeface="Bookman Old Style" panose="02050604050505020204" pitchFamily="18" charset="0"/>
              </a:rPr>
              <a:t>At least one retirement workshop at the beginning of your career, at least one mid career and at least one at the end of your career.</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8026661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4379893"/>
            <a:ext cx="9144000" cy="523220"/>
          </a:xfrm>
          <a:prstGeom prst="rect">
            <a:avLst/>
          </a:prstGeom>
          <a:noFill/>
        </p:spPr>
        <p:txBody>
          <a:bodyPr wrap="square" rtlCol="0">
            <a:spAutoFit/>
          </a:bodyPr>
          <a:lstStyle/>
          <a:p>
            <a:pPr algn="ctr"/>
            <a:r>
              <a:rPr lang="en-US" sz="2800" dirty="0" smtClean="0">
                <a:latin typeface="Bookman Old Style" panose="02050604050505020204" pitchFamily="18" charset="0"/>
              </a:rPr>
              <a:t>Jonathan </a:t>
            </a:r>
            <a:r>
              <a:rPr lang="en-US" sz="2800" dirty="0" err="1" smtClean="0">
                <a:latin typeface="Bookman Old Style" panose="02050604050505020204" pitchFamily="18" charset="0"/>
              </a:rPr>
              <a:t>Cheverie</a:t>
            </a:r>
            <a:r>
              <a:rPr lang="en-US" sz="2800" dirty="0" smtClean="0">
                <a:latin typeface="Bookman Old Style" panose="02050604050505020204" pitchFamily="18" charset="0"/>
              </a:rPr>
              <a:t> through Prudential in Hartford</a:t>
            </a:r>
            <a:endParaRPr lang="en-US" sz="2800" dirty="0">
              <a:latin typeface="Bookman Old Style" panose="02050604050505020204" pitchFamily="18" charset="0"/>
            </a:endParaRPr>
          </a:p>
        </p:txBody>
      </p:sp>
      <p:sp>
        <p:nvSpPr>
          <p:cNvPr id="22" name="TextBox 21"/>
          <p:cNvSpPr txBox="1"/>
          <p:nvPr/>
        </p:nvSpPr>
        <p:spPr>
          <a:xfrm>
            <a:off x="1" y="1143000"/>
            <a:ext cx="9144000" cy="1384995"/>
          </a:xfrm>
          <a:prstGeom prst="rect">
            <a:avLst/>
          </a:prstGeom>
          <a:noFill/>
        </p:spPr>
        <p:txBody>
          <a:bodyPr wrap="square" rtlCol="0">
            <a:spAutoFit/>
          </a:bodyPr>
          <a:lstStyle/>
          <a:p>
            <a:pPr algn="ctr"/>
            <a:r>
              <a:rPr lang="en-US" sz="2800" dirty="0" smtClean="0">
                <a:latin typeface="Bookman Old Style" panose="02050604050505020204" pitchFamily="18" charset="0"/>
              </a:rPr>
              <a:t>https://omni403B.com/PlanDetail/1185</a:t>
            </a:r>
          </a:p>
          <a:p>
            <a:pPr algn="ctr"/>
            <a:r>
              <a:rPr lang="en-US" sz="2800" dirty="0" smtClean="0">
                <a:latin typeface="Bookman Old Style" panose="02050604050505020204" pitchFamily="18" charset="0"/>
              </a:rPr>
              <a:t>or </a:t>
            </a:r>
          </a:p>
          <a:p>
            <a:pPr algn="ctr"/>
            <a:r>
              <a:rPr lang="en-US" sz="2800" dirty="0" smtClean="0">
                <a:latin typeface="Bookman Old Style" panose="02050604050505020204" pitchFamily="18" charset="0"/>
              </a:rPr>
              <a:t>contact Jo-Ann </a:t>
            </a:r>
            <a:r>
              <a:rPr lang="en-US" sz="2800" dirty="0" err="1" smtClean="0">
                <a:latin typeface="Bookman Old Style" panose="02050604050505020204" pitchFamily="18" charset="0"/>
              </a:rPr>
              <a:t>Turcotte</a:t>
            </a:r>
            <a:r>
              <a:rPr lang="en-US" sz="2800" dirty="0" smtClean="0">
                <a:latin typeface="Bookman Old Style" panose="02050604050505020204" pitchFamily="18" charset="0"/>
              </a:rPr>
              <a:t> for help</a:t>
            </a:r>
            <a:endParaRPr lang="en-US" sz="2800" dirty="0">
              <a:latin typeface="Bookman Old Style" panose="02050604050505020204" pitchFamily="18" charset="0"/>
            </a:endParaRPr>
          </a:p>
        </p:txBody>
      </p:sp>
      <p:sp>
        <p:nvSpPr>
          <p:cNvPr id="13" name="TextBox 12"/>
          <p:cNvSpPr txBox="1"/>
          <p:nvPr/>
        </p:nvSpPr>
        <p:spPr>
          <a:xfrm>
            <a:off x="0" y="152400"/>
            <a:ext cx="9112988" cy="707886"/>
          </a:xfrm>
          <a:prstGeom prst="rect">
            <a:avLst/>
          </a:prstGeom>
          <a:noFill/>
        </p:spPr>
        <p:txBody>
          <a:bodyPr wrap="square" rtlCol="0">
            <a:spAutoFit/>
          </a:bodyPr>
          <a:lstStyle/>
          <a:p>
            <a:pPr algn="ctr"/>
            <a:r>
              <a:rPr lang="en-US" sz="4000" b="1" u="sng" dirty="0" smtClean="0">
                <a:latin typeface="Bookman Old Style" panose="02050604050505020204" pitchFamily="18" charset="0"/>
              </a:rPr>
              <a:t>403B OMNI</a:t>
            </a:r>
            <a:endParaRPr lang="en-US" sz="4000" b="1" u="sng" dirty="0">
              <a:latin typeface="Bookman Old Style" panose="02050604050505020204" pitchFamily="18" charset="0"/>
            </a:endParaRPr>
          </a:p>
        </p:txBody>
      </p:sp>
      <p:cxnSp>
        <p:nvCxnSpPr>
          <p:cNvPr id="23" name="Straight Connector 22"/>
          <p:cNvCxnSpPr/>
          <p:nvPr/>
        </p:nvCxnSpPr>
        <p:spPr>
          <a:xfrm>
            <a:off x="1" y="32004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506" y="3581400"/>
            <a:ext cx="9112988" cy="707886"/>
          </a:xfrm>
          <a:prstGeom prst="rect">
            <a:avLst/>
          </a:prstGeom>
          <a:noFill/>
        </p:spPr>
        <p:txBody>
          <a:bodyPr wrap="square" rtlCol="0">
            <a:spAutoFit/>
          </a:bodyPr>
          <a:lstStyle/>
          <a:p>
            <a:pPr algn="ctr"/>
            <a:r>
              <a:rPr lang="en-US" sz="4000" b="1" u="sng" dirty="0" smtClean="0">
                <a:latin typeface="Bookman Old Style" panose="02050604050505020204" pitchFamily="18" charset="0"/>
              </a:rPr>
              <a:t>457 Account</a:t>
            </a:r>
            <a:endParaRPr lang="en-US" sz="4000" b="1" u="sng" dirty="0">
              <a:latin typeface="Bookman Old Style" panose="02050604050505020204" pitchFamily="18" charset="0"/>
            </a:endParaRPr>
          </a:p>
        </p:txBody>
      </p:sp>
      <p:sp>
        <p:nvSpPr>
          <p:cNvPr id="9" name="TextBox 8"/>
          <p:cNvSpPr txBox="1"/>
          <p:nvPr/>
        </p:nvSpPr>
        <p:spPr>
          <a:xfrm>
            <a:off x="0" y="5029200"/>
            <a:ext cx="9144000" cy="523220"/>
          </a:xfrm>
          <a:prstGeom prst="rect">
            <a:avLst/>
          </a:prstGeom>
          <a:noFill/>
        </p:spPr>
        <p:txBody>
          <a:bodyPr wrap="square" rtlCol="0">
            <a:spAutoFit/>
          </a:bodyPr>
          <a:lstStyle/>
          <a:p>
            <a:pPr algn="ctr"/>
            <a:r>
              <a:rPr lang="en-US" sz="2800" dirty="0" smtClean="0">
                <a:latin typeface="Bookman Old Style" panose="02050604050505020204" pitchFamily="18" charset="0"/>
              </a:rPr>
              <a:t>860.461.8644</a:t>
            </a:r>
            <a:endParaRPr lang="en-US" sz="2800" dirty="0">
              <a:latin typeface="Bookman Old Style" panose="02050604050505020204" pitchFamily="18" charset="0"/>
            </a:endParaRPr>
          </a:p>
        </p:txBody>
      </p:sp>
      <p:sp>
        <p:nvSpPr>
          <p:cNvPr id="11" name="TextBox 10"/>
          <p:cNvSpPr txBox="1"/>
          <p:nvPr/>
        </p:nvSpPr>
        <p:spPr>
          <a:xfrm>
            <a:off x="-46518" y="5715000"/>
            <a:ext cx="9144000" cy="523220"/>
          </a:xfrm>
          <a:prstGeom prst="rect">
            <a:avLst/>
          </a:prstGeom>
          <a:noFill/>
        </p:spPr>
        <p:txBody>
          <a:bodyPr wrap="square" rtlCol="0">
            <a:spAutoFit/>
          </a:bodyPr>
          <a:lstStyle/>
          <a:p>
            <a:pPr algn="ctr"/>
            <a:r>
              <a:rPr lang="en-US" sz="2800" dirty="0" smtClean="0">
                <a:latin typeface="Bookman Old Style" panose="02050604050505020204" pitchFamily="18" charset="0"/>
              </a:rPr>
              <a:t>jonathan.cheverie@prudential.com</a:t>
            </a:r>
            <a:endParaRPr lang="en-US" sz="2800" dirty="0">
              <a:latin typeface="Bookman Old Style" panose="02050604050505020204" pitchFamily="18" charset="0"/>
            </a:endParaRPr>
          </a:p>
        </p:txBody>
      </p:sp>
    </p:spTree>
    <p:extLst>
      <p:ext uri="{BB962C8B-B14F-4D97-AF65-F5344CB8AC3E}">
        <p14:creationId xmlns:p14="http://schemas.microsoft.com/office/powerpoint/2010/main" val="26448343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609600"/>
            <a:ext cx="6781800" cy="5632311"/>
          </a:xfrm>
          <a:prstGeom prst="rect">
            <a:avLst/>
          </a:prstGeom>
          <a:noFill/>
        </p:spPr>
        <p:txBody>
          <a:bodyPr wrap="square" rtlCol="0">
            <a:spAutoFit/>
          </a:bodyPr>
          <a:lstStyle/>
          <a:p>
            <a:r>
              <a:rPr lang="en-US" b="1" dirty="0" smtClean="0">
                <a:latin typeface="Calisto MT" panose="02040603050505030304" pitchFamily="18" charset="0"/>
              </a:rPr>
              <a:t>5 Important questions you </a:t>
            </a:r>
            <a:r>
              <a:rPr lang="en-US" b="1" dirty="0">
                <a:latin typeface="Calisto MT" panose="02040603050505030304" pitchFamily="18" charset="0"/>
              </a:rPr>
              <a:t>should ask your financial advisor?</a:t>
            </a:r>
          </a:p>
          <a:p>
            <a:r>
              <a:rPr lang="en-US" dirty="0"/>
              <a:t/>
            </a:r>
            <a:br>
              <a:rPr lang="en-US" dirty="0"/>
            </a:br>
            <a:endParaRPr lang="en-US" dirty="0"/>
          </a:p>
          <a:p>
            <a:r>
              <a:rPr lang="en-US" dirty="0">
                <a:latin typeface="Calisto MT" panose="02040603050505030304" pitchFamily="18" charset="0"/>
              </a:rPr>
              <a:t>1)  What was the total dollar amount I paid in fees last year</a:t>
            </a:r>
            <a:r>
              <a:rPr lang="en-US" dirty="0" smtClean="0">
                <a:latin typeface="Calisto MT" panose="02040603050505030304" pitchFamily="18" charset="0"/>
              </a:rPr>
              <a:t>?</a:t>
            </a:r>
          </a:p>
          <a:p>
            <a:endParaRPr lang="en-US" dirty="0">
              <a:latin typeface="Calisto MT" panose="02040603050505030304" pitchFamily="18" charset="0"/>
            </a:endParaRPr>
          </a:p>
          <a:p>
            <a:r>
              <a:rPr lang="en-US" dirty="0">
                <a:latin typeface="Calisto MT" panose="02040603050505030304" pitchFamily="18" charset="0"/>
              </a:rPr>
              <a:t>2)  What is my personal rate of return for each of my mutual funds and the rate of return for my combined portfolio?  I would like the numbers before fees and the numbers after fees</a:t>
            </a:r>
            <a:r>
              <a:rPr lang="en-US" dirty="0" smtClean="0">
                <a:latin typeface="Calisto MT" panose="02040603050505030304" pitchFamily="18" charset="0"/>
              </a:rPr>
              <a:t>.</a:t>
            </a:r>
          </a:p>
          <a:p>
            <a:endParaRPr lang="en-US" dirty="0">
              <a:latin typeface="Calisto MT" panose="02040603050505030304" pitchFamily="18" charset="0"/>
            </a:endParaRPr>
          </a:p>
          <a:p>
            <a:r>
              <a:rPr lang="en-US" dirty="0">
                <a:latin typeface="Calisto MT" panose="02040603050505030304" pitchFamily="18" charset="0"/>
              </a:rPr>
              <a:t>3)  What is the benefit to me of this type of annuity investment</a:t>
            </a:r>
            <a:r>
              <a:rPr lang="en-US" dirty="0" smtClean="0">
                <a:latin typeface="Calisto MT" panose="02040603050505030304" pitchFamily="18" charset="0"/>
              </a:rPr>
              <a:t>?</a:t>
            </a:r>
          </a:p>
          <a:p>
            <a:endParaRPr lang="en-US" dirty="0">
              <a:latin typeface="Calisto MT" panose="02040603050505030304" pitchFamily="18" charset="0"/>
            </a:endParaRPr>
          </a:p>
          <a:p>
            <a:r>
              <a:rPr lang="en-US" dirty="0">
                <a:latin typeface="Calisto MT" panose="02040603050505030304" pitchFamily="18" charset="0"/>
              </a:rPr>
              <a:t>4)  Is this type of investment in my best interest</a:t>
            </a:r>
            <a:r>
              <a:rPr lang="en-US" dirty="0" smtClean="0">
                <a:latin typeface="Calisto MT" panose="02040603050505030304" pitchFamily="18" charset="0"/>
              </a:rPr>
              <a:t>?</a:t>
            </a:r>
          </a:p>
          <a:p>
            <a:endParaRPr lang="en-US" dirty="0">
              <a:latin typeface="Calisto MT" panose="02040603050505030304" pitchFamily="18" charset="0"/>
            </a:endParaRPr>
          </a:p>
          <a:p>
            <a:r>
              <a:rPr lang="en-US" dirty="0">
                <a:latin typeface="Calisto MT" panose="02040603050505030304" pitchFamily="18" charset="0"/>
              </a:rPr>
              <a:t>5)  What are the actual costs involved from (403(b) company) if any, if I roll my 403b into a different 403b company or other type of IRA investment</a:t>
            </a:r>
            <a:r>
              <a:rPr lang="en-US" dirty="0" smtClean="0">
                <a:latin typeface="Calisto MT" panose="02040603050505030304" pitchFamily="18" charset="0"/>
              </a:rPr>
              <a:t>?</a:t>
            </a:r>
          </a:p>
          <a:p>
            <a:endParaRPr lang="en-US" dirty="0">
              <a:latin typeface="Calisto MT" panose="02040603050505030304" pitchFamily="18" charset="0"/>
            </a:endParaRPr>
          </a:p>
          <a:p>
            <a:r>
              <a:rPr lang="en-US" dirty="0">
                <a:latin typeface="Calisto MT" panose="02040603050505030304" pitchFamily="18" charset="0"/>
              </a:rPr>
              <a:t>6) Are you a fiduciary</a:t>
            </a:r>
          </a:p>
          <a:p>
            <a:r>
              <a:rPr lang="en-US" dirty="0"/>
              <a:t/>
            </a:r>
            <a:br>
              <a:rPr lang="en-US" dirty="0"/>
            </a:br>
            <a:endParaRPr lang="en-US" dirty="0"/>
          </a:p>
        </p:txBody>
      </p:sp>
    </p:spTree>
    <p:extLst>
      <p:ext uri="{BB962C8B-B14F-4D97-AF65-F5344CB8AC3E}">
        <p14:creationId xmlns:p14="http://schemas.microsoft.com/office/powerpoint/2010/main" val="3081610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400" y="1044714"/>
            <a:ext cx="8839200" cy="707886"/>
          </a:xfrm>
          <a:prstGeom prst="rect">
            <a:avLst/>
          </a:prstGeom>
          <a:noFill/>
        </p:spPr>
        <p:txBody>
          <a:bodyPr wrap="square" rtlCol="0">
            <a:spAutoFit/>
          </a:bodyPr>
          <a:lstStyle/>
          <a:p>
            <a:pPr algn="ctr"/>
            <a:r>
              <a:rPr lang="en-US" sz="2000" b="1" dirty="0" smtClean="0">
                <a:solidFill>
                  <a:srgbClr val="FF0000"/>
                </a:solidFill>
                <a:latin typeface="Bookman Old Style" panose="02050604050505020204" pitchFamily="18" charset="0"/>
              </a:rPr>
              <a:t>The TRB annuity that was repealed in 2019 has been reinstated.  CEA fought to get this back for retiring teachers.</a:t>
            </a:r>
            <a:endParaRPr lang="en-US" sz="2000" b="1" dirty="0">
              <a:solidFill>
                <a:srgbClr val="FF0000"/>
              </a:solidFill>
              <a:latin typeface="Bookman Old Style" panose="02050604050505020204" pitchFamily="18" charset="0"/>
            </a:endParaRPr>
          </a:p>
        </p:txBody>
      </p:sp>
      <p:sp>
        <p:nvSpPr>
          <p:cNvPr id="19" name="TextBox 18"/>
          <p:cNvSpPr txBox="1"/>
          <p:nvPr/>
        </p:nvSpPr>
        <p:spPr>
          <a:xfrm>
            <a:off x="152400" y="228600"/>
            <a:ext cx="8839200" cy="677108"/>
          </a:xfrm>
          <a:prstGeom prst="rect">
            <a:avLst/>
          </a:prstGeom>
          <a:noFill/>
        </p:spPr>
        <p:txBody>
          <a:bodyPr wrap="square" rtlCol="0">
            <a:spAutoFit/>
          </a:bodyPr>
          <a:lstStyle/>
          <a:p>
            <a:pPr algn="ctr"/>
            <a:r>
              <a:rPr lang="en-US" sz="3800" b="1" u="sng" dirty="0" smtClean="0">
                <a:latin typeface="Bookman Old Style" panose="02050604050505020204" pitchFamily="18" charset="0"/>
              </a:rPr>
              <a:t>TRB ~ Teacher Retirement Board</a:t>
            </a:r>
            <a:endParaRPr lang="en-US" sz="3800" b="1" u="sng" dirty="0">
              <a:latin typeface="Bookman Old Style" panose="02050604050505020204" pitchFamily="18" charset="0"/>
            </a:endParaRPr>
          </a:p>
        </p:txBody>
      </p:sp>
      <p:sp>
        <p:nvSpPr>
          <p:cNvPr id="10" name="TextBox 9"/>
          <p:cNvSpPr txBox="1"/>
          <p:nvPr/>
        </p:nvSpPr>
        <p:spPr>
          <a:xfrm>
            <a:off x="152400" y="1982450"/>
            <a:ext cx="8839200" cy="1754326"/>
          </a:xfrm>
          <a:prstGeom prst="rect">
            <a:avLst/>
          </a:prstGeom>
          <a:noFill/>
        </p:spPr>
        <p:txBody>
          <a:bodyPr wrap="square" rtlCol="0">
            <a:spAutoFit/>
          </a:bodyPr>
          <a:lstStyle/>
          <a:p>
            <a:r>
              <a:rPr lang="en-US" sz="2100" b="1" dirty="0" smtClean="0">
                <a:latin typeface="Bookman Old Style" panose="02050604050505020204" pitchFamily="18" charset="0"/>
              </a:rPr>
              <a:t>What:</a:t>
            </a:r>
            <a:r>
              <a:rPr lang="en-US" sz="2100" dirty="0" smtClean="0">
                <a:latin typeface="Bookman Old Style" panose="02050604050505020204" pitchFamily="18" charset="0"/>
              </a:rPr>
              <a:t>  </a:t>
            </a:r>
            <a:r>
              <a:rPr lang="en-US" sz="2100" dirty="0">
                <a:latin typeface="Bookman Old Style" panose="02050604050505020204" pitchFamily="18" charset="0"/>
              </a:rPr>
              <a:t> Public Act 21-186 restored the ability of teachers to roll </a:t>
            </a:r>
            <a:r>
              <a:rPr lang="en-US" sz="2100" dirty="0" smtClean="0">
                <a:latin typeface="Bookman Old Style" panose="02050604050505020204" pitchFamily="18" charset="0"/>
              </a:rPr>
              <a:t>	funds </a:t>
            </a:r>
            <a:r>
              <a:rPr lang="en-US" sz="2100" dirty="0">
                <a:latin typeface="Bookman Old Style" panose="02050604050505020204" pitchFamily="18" charset="0"/>
              </a:rPr>
              <a:t>(for any retirements beginning on September 1, </a:t>
            </a:r>
            <a:r>
              <a:rPr lang="en-US" sz="2100" dirty="0" smtClean="0">
                <a:latin typeface="Bookman Old Style" panose="02050604050505020204" pitchFamily="18" charset="0"/>
              </a:rPr>
              <a:t>	2021 </a:t>
            </a:r>
            <a:r>
              <a:rPr lang="en-US" sz="2100" dirty="0">
                <a:latin typeface="Bookman Old Style" panose="02050604050505020204" pitchFamily="18" charset="0"/>
              </a:rPr>
              <a:t>or later) from certain tax-deferred accounts such as a </a:t>
            </a:r>
            <a:r>
              <a:rPr lang="en-US" sz="2100" dirty="0" smtClean="0">
                <a:latin typeface="Bookman Old Style" panose="02050604050505020204" pitchFamily="18" charset="0"/>
              </a:rPr>
              <a:t>	403(b</a:t>
            </a:r>
            <a:r>
              <a:rPr lang="en-US" sz="2100" dirty="0">
                <a:latin typeface="Bookman Old Style" panose="02050604050505020204" pitchFamily="18" charset="0"/>
              </a:rPr>
              <a:t>) into the Teachers’ Retirement System at retirement </a:t>
            </a:r>
            <a:r>
              <a:rPr lang="en-US" sz="2100" dirty="0" smtClean="0">
                <a:latin typeface="Bookman Old Style" panose="02050604050505020204" pitchFamily="18" charset="0"/>
              </a:rPr>
              <a:t>	in </a:t>
            </a:r>
            <a:r>
              <a:rPr lang="en-US" sz="2100" dirty="0">
                <a:latin typeface="Bookman Old Style" panose="02050604050505020204" pitchFamily="18" charset="0"/>
              </a:rPr>
              <a:t>order to purchase the TRB’s fixed annuity.</a:t>
            </a:r>
            <a:r>
              <a:rPr lang="en-US" sz="2400" dirty="0">
                <a:latin typeface="Bookman Old Style" panose="02050604050505020204" pitchFamily="18" charset="0"/>
              </a:rPr>
              <a:t> </a:t>
            </a:r>
            <a:endParaRPr lang="en-US" sz="2200" dirty="0">
              <a:latin typeface="Bookman Old Style" panose="02050604050505020204" pitchFamily="18" charset="0"/>
            </a:endParaRPr>
          </a:p>
        </p:txBody>
      </p:sp>
      <p:sp>
        <p:nvSpPr>
          <p:cNvPr id="11" name="TextBox 10"/>
          <p:cNvSpPr txBox="1"/>
          <p:nvPr/>
        </p:nvSpPr>
        <p:spPr>
          <a:xfrm>
            <a:off x="152400" y="4138136"/>
            <a:ext cx="8839200" cy="738664"/>
          </a:xfrm>
          <a:prstGeom prst="rect">
            <a:avLst/>
          </a:prstGeom>
          <a:noFill/>
        </p:spPr>
        <p:txBody>
          <a:bodyPr wrap="square" rtlCol="0">
            <a:spAutoFit/>
          </a:bodyPr>
          <a:lstStyle/>
          <a:p>
            <a:r>
              <a:rPr lang="en-US" sz="2100" b="1" dirty="0" smtClean="0">
                <a:latin typeface="Bookman Old Style" panose="02050604050505020204" pitchFamily="18" charset="0"/>
              </a:rPr>
              <a:t>How:</a:t>
            </a:r>
            <a:r>
              <a:rPr lang="en-US" sz="2100" dirty="0" smtClean="0">
                <a:latin typeface="Bookman Old Style" panose="02050604050505020204" pitchFamily="18" charset="0"/>
              </a:rPr>
              <a:t>  </a:t>
            </a:r>
            <a:r>
              <a:rPr lang="en-US" sz="2100" dirty="0">
                <a:latin typeface="Bookman Old Style" panose="02050604050505020204" pitchFamily="18" charset="0"/>
              </a:rPr>
              <a:t>Teachers again can now purchase an annuity at</a:t>
            </a:r>
          </a:p>
          <a:p>
            <a:r>
              <a:rPr lang="en-US" sz="2100" dirty="0">
                <a:latin typeface="Bookman Old Style" panose="02050604050505020204" pitchFamily="18" charset="0"/>
              </a:rPr>
              <a:t>           retirement with certain tax deferred  rollover funds.</a:t>
            </a:r>
          </a:p>
        </p:txBody>
      </p:sp>
      <p:sp>
        <p:nvSpPr>
          <p:cNvPr id="13" name="TextBox 12"/>
          <p:cNvSpPr txBox="1"/>
          <p:nvPr/>
        </p:nvSpPr>
        <p:spPr>
          <a:xfrm>
            <a:off x="152400" y="5055513"/>
            <a:ext cx="8839200" cy="415498"/>
          </a:xfrm>
          <a:prstGeom prst="rect">
            <a:avLst/>
          </a:prstGeom>
          <a:noFill/>
        </p:spPr>
        <p:txBody>
          <a:bodyPr wrap="square" rtlCol="0">
            <a:spAutoFit/>
          </a:bodyPr>
          <a:lstStyle/>
          <a:p>
            <a:r>
              <a:rPr lang="en-US" sz="2100" b="1" dirty="0" smtClean="0">
                <a:latin typeface="Bookman Old Style" panose="02050604050505020204" pitchFamily="18" charset="0"/>
              </a:rPr>
              <a:t>Who:</a:t>
            </a:r>
            <a:r>
              <a:rPr lang="en-US" sz="2100" dirty="0" smtClean="0">
                <a:latin typeface="Bookman Old Style" panose="02050604050505020204" pitchFamily="18" charset="0"/>
              </a:rPr>
              <a:t>  Retiring teachers who want to supplement their pension. </a:t>
            </a:r>
            <a:endParaRPr lang="en-US" sz="2100" dirty="0">
              <a:latin typeface="Bookman Old Style" panose="02050604050505020204" pitchFamily="18" charset="0"/>
            </a:endParaRPr>
          </a:p>
        </p:txBody>
      </p:sp>
      <p:sp>
        <p:nvSpPr>
          <p:cNvPr id="8" name="TextBox 7"/>
          <p:cNvSpPr txBox="1"/>
          <p:nvPr/>
        </p:nvSpPr>
        <p:spPr>
          <a:xfrm>
            <a:off x="152400" y="5985302"/>
            <a:ext cx="8839200" cy="415498"/>
          </a:xfrm>
          <a:prstGeom prst="rect">
            <a:avLst/>
          </a:prstGeom>
          <a:noFill/>
        </p:spPr>
        <p:txBody>
          <a:bodyPr wrap="square" rtlCol="0">
            <a:spAutoFit/>
          </a:bodyPr>
          <a:lstStyle/>
          <a:p>
            <a:pPr algn="ctr"/>
            <a:r>
              <a:rPr lang="en-US" sz="2100" b="1" dirty="0" smtClean="0">
                <a:latin typeface="Bookman Old Style" panose="02050604050505020204" pitchFamily="18" charset="0"/>
              </a:rPr>
              <a:t>Ask your financial advisor to explain this to you!</a:t>
            </a:r>
            <a:endParaRPr lang="en-US" sz="2100" dirty="0">
              <a:latin typeface="Bookman Old Style" panose="02050604050505020204" pitchFamily="18" charset="0"/>
            </a:endParaRPr>
          </a:p>
        </p:txBody>
      </p:sp>
    </p:spTree>
    <p:extLst>
      <p:ext uri="{BB962C8B-B14F-4D97-AF65-F5344CB8AC3E}">
        <p14:creationId xmlns:p14="http://schemas.microsoft.com/office/powerpoint/2010/main" val="34349626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52400" y="228600"/>
            <a:ext cx="8839200" cy="677108"/>
          </a:xfrm>
          <a:prstGeom prst="rect">
            <a:avLst/>
          </a:prstGeom>
          <a:noFill/>
        </p:spPr>
        <p:txBody>
          <a:bodyPr wrap="square" rtlCol="0">
            <a:spAutoFit/>
          </a:bodyPr>
          <a:lstStyle/>
          <a:p>
            <a:pPr algn="ctr"/>
            <a:r>
              <a:rPr lang="en-US" sz="3800" b="1" u="sng" dirty="0" smtClean="0">
                <a:latin typeface="Bookman Old Style" panose="02050604050505020204" pitchFamily="18" charset="0"/>
              </a:rPr>
              <a:t>TRB ~ Teacher Retirement Board</a:t>
            </a:r>
            <a:endParaRPr lang="en-US" sz="3800" b="1" u="sng" dirty="0">
              <a:latin typeface="Bookman Old Style" panose="02050604050505020204" pitchFamily="18" charset="0"/>
            </a:endParaRPr>
          </a:p>
        </p:txBody>
      </p:sp>
      <p:sp>
        <p:nvSpPr>
          <p:cNvPr id="15" name="TextBox 14"/>
          <p:cNvSpPr txBox="1"/>
          <p:nvPr/>
        </p:nvSpPr>
        <p:spPr>
          <a:xfrm>
            <a:off x="0" y="2038290"/>
            <a:ext cx="9143999" cy="400110"/>
          </a:xfrm>
          <a:prstGeom prst="rect">
            <a:avLst/>
          </a:prstGeom>
          <a:noFill/>
        </p:spPr>
        <p:txBody>
          <a:bodyPr wrap="square" rtlCol="0">
            <a:spAutoFit/>
          </a:bodyPr>
          <a:lstStyle/>
          <a:p>
            <a:pPr algn="ctr"/>
            <a:r>
              <a:rPr lang="en-US" sz="2000" u="sng" dirty="0" smtClean="0">
                <a:hlinkClick r:id="rId2"/>
              </a:rPr>
              <a:t>https</a:t>
            </a:r>
            <a:r>
              <a:rPr lang="en-US" sz="2000" u="sng" dirty="0">
                <a:hlinkClick r:id="rId2"/>
              </a:rPr>
              <a:t>://portal.ct.gov/-/media/TRB/Content/ActiveInactive/AI_TAXDEFROLL.pdf</a:t>
            </a:r>
            <a:endParaRPr lang="en-US" sz="2000" dirty="0"/>
          </a:p>
        </p:txBody>
      </p:sp>
      <p:sp>
        <p:nvSpPr>
          <p:cNvPr id="18" name="TextBox 17"/>
          <p:cNvSpPr txBox="1"/>
          <p:nvPr/>
        </p:nvSpPr>
        <p:spPr>
          <a:xfrm>
            <a:off x="0" y="1273314"/>
            <a:ext cx="9143999" cy="707886"/>
          </a:xfrm>
          <a:prstGeom prst="rect">
            <a:avLst/>
          </a:prstGeom>
          <a:noFill/>
        </p:spPr>
        <p:txBody>
          <a:bodyPr wrap="square" rtlCol="0">
            <a:spAutoFit/>
          </a:bodyPr>
          <a:lstStyle/>
          <a:p>
            <a:pPr algn="ctr"/>
            <a:r>
              <a:rPr lang="en-US" sz="2000" dirty="0">
                <a:latin typeface="Bookman Old Style" panose="02050604050505020204" pitchFamily="18" charset="0"/>
              </a:rPr>
              <a:t>CEA has finally been able to get it passed effective September 1. </a:t>
            </a:r>
            <a:endParaRPr lang="en-US" sz="2000" dirty="0" smtClean="0">
              <a:latin typeface="Bookman Old Style" panose="02050604050505020204" pitchFamily="18" charset="0"/>
            </a:endParaRPr>
          </a:p>
          <a:p>
            <a:pPr algn="ctr"/>
            <a:r>
              <a:rPr lang="en-US" sz="2000" dirty="0" smtClean="0">
                <a:latin typeface="Bookman Old Style" panose="02050604050505020204" pitchFamily="18" charset="0"/>
              </a:rPr>
              <a:t>Here’s </a:t>
            </a:r>
            <a:r>
              <a:rPr lang="en-US" sz="2000" dirty="0">
                <a:latin typeface="Bookman Old Style" panose="02050604050505020204" pitchFamily="18" charset="0"/>
              </a:rPr>
              <a:t>the form to use at </a:t>
            </a:r>
            <a:r>
              <a:rPr lang="en-US" sz="2000" dirty="0" smtClean="0">
                <a:latin typeface="Bookman Old Style" panose="02050604050505020204" pitchFamily="18" charset="0"/>
              </a:rPr>
              <a:t>retirement</a:t>
            </a:r>
            <a:endParaRPr lang="en-US" sz="2000" dirty="0">
              <a:latin typeface="Bookman Old Style" panose="02050604050505020204" pitchFamily="18" charset="0"/>
            </a:endParaRPr>
          </a:p>
        </p:txBody>
      </p:sp>
      <p:sp>
        <p:nvSpPr>
          <p:cNvPr id="2" name="TextBox 1"/>
          <p:cNvSpPr txBox="1"/>
          <p:nvPr/>
        </p:nvSpPr>
        <p:spPr>
          <a:xfrm>
            <a:off x="0" y="3115270"/>
            <a:ext cx="9143999" cy="923330"/>
          </a:xfrm>
          <a:prstGeom prst="rect">
            <a:avLst/>
          </a:prstGeom>
          <a:noFill/>
        </p:spPr>
        <p:txBody>
          <a:bodyPr wrap="square" rtlCol="0">
            <a:spAutoFit/>
          </a:bodyPr>
          <a:lstStyle/>
          <a:p>
            <a:pPr algn="ctr"/>
            <a:endParaRPr lang="en-US" dirty="0"/>
          </a:p>
          <a:p>
            <a:pPr algn="ctr"/>
            <a:r>
              <a:rPr lang="en-US" u="sng" dirty="0">
                <a:hlinkClick r:id="rId3"/>
              </a:rPr>
              <a:t>https://portal.ct.gov/-/media/TRB/Content/ActiveInactive/AI_VOLSUP20.pdf</a:t>
            </a:r>
            <a:endParaRPr lang="en-US" dirty="0"/>
          </a:p>
          <a:p>
            <a:pPr algn="ctr"/>
            <a:endParaRPr lang="en-US" dirty="0"/>
          </a:p>
        </p:txBody>
      </p:sp>
      <p:sp>
        <p:nvSpPr>
          <p:cNvPr id="12" name="TextBox 11"/>
          <p:cNvSpPr txBox="1"/>
          <p:nvPr/>
        </p:nvSpPr>
        <p:spPr>
          <a:xfrm>
            <a:off x="0" y="2876490"/>
            <a:ext cx="9144000" cy="400110"/>
          </a:xfrm>
          <a:prstGeom prst="rect">
            <a:avLst/>
          </a:prstGeom>
          <a:noFill/>
        </p:spPr>
        <p:txBody>
          <a:bodyPr wrap="square" rtlCol="0">
            <a:spAutoFit/>
          </a:bodyPr>
          <a:lstStyle/>
          <a:p>
            <a:pPr algn="ctr"/>
            <a:r>
              <a:rPr lang="en-US" sz="2000" dirty="0" smtClean="0">
                <a:latin typeface="Bookman Old Style" panose="02050604050505020204" pitchFamily="18" charset="0"/>
              </a:rPr>
              <a:t>The annuity tables can be found here:</a:t>
            </a:r>
            <a:endParaRPr lang="en-US" sz="2000" dirty="0">
              <a:latin typeface="Bookman Old Style" panose="02050604050505020204" pitchFamily="18" charset="0"/>
            </a:endParaRPr>
          </a:p>
        </p:txBody>
      </p:sp>
      <p:sp>
        <p:nvSpPr>
          <p:cNvPr id="14" name="TextBox 13"/>
          <p:cNvSpPr txBox="1"/>
          <p:nvPr/>
        </p:nvSpPr>
        <p:spPr>
          <a:xfrm>
            <a:off x="0" y="4535269"/>
            <a:ext cx="9144000" cy="646331"/>
          </a:xfrm>
          <a:prstGeom prst="rect">
            <a:avLst/>
          </a:prstGeom>
          <a:noFill/>
        </p:spPr>
        <p:txBody>
          <a:bodyPr wrap="square" rtlCol="0">
            <a:spAutoFit/>
          </a:bodyPr>
          <a:lstStyle/>
          <a:p>
            <a:pPr algn="ctr"/>
            <a:r>
              <a:rPr lang="en-US" dirty="0" smtClean="0">
                <a:latin typeface="Bookman Old Style" panose="02050604050505020204" pitchFamily="18" charset="0"/>
              </a:rPr>
              <a:t>Make sure that when you attend a CEA sponsored retirement workshop that you ask about the annuity!</a:t>
            </a:r>
            <a:endParaRPr lang="en-US" dirty="0">
              <a:latin typeface="Bookman Old Style" panose="02050604050505020204" pitchFamily="18" charset="0"/>
            </a:endParaRPr>
          </a:p>
        </p:txBody>
      </p:sp>
      <p:sp>
        <p:nvSpPr>
          <p:cNvPr id="16" name="TextBox 15"/>
          <p:cNvSpPr txBox="1"/>
          <p:nvPr/>
        </p:nvSpPr>
        <p:spPr>
          <a:xfrm>
            <a:off x="0" y="5629141"/>
            <a:ext cx="9144000" cy="923330"/>
          </a:xfrm>
          <a:prstGeom prst="rect">
            <a:avLst/>
          </a:prstGeom>
          <a:noFill/>
        </p:spPr>
        <p:txBody>
          <a:bodyPr wrap="square" rtlCol="0">
            <a:spAutoFit/>
          </a:bodyPr>
          <a:lstStyle/>
          <a:p>
            <a:pPr algn="ctr"/>
            <a:r>
              <a:rPr lang="en-US" dirty="0" smtClean="0">
                <a:latin typeface="Bookman Old Style" panose="02050604050505020204" pitchFamily="18" charset="0"/>
              </a:rPr>
              <a:t>Remember a 403B vendor might not be an expert in Teacher Retirement, they are only an expert in their product.  We encourage you to attend a workshop given by Robin Kaplan-Cho through CEA.</a:t>
            </a:r>
            <a:endParaRPr lang="en-US" dirty="0">
              <a:latin typeface="Bookman Old Style" panose="02050604050505020204" pitchFamily="18" charset="0"/>
            </a:endParaRPr>
          </a:p>
        </p:txBody>
      </p:sp>
      <p:cxnSp>
        <p:nvCxnSpPr>
          <p:cNvPr id="17" name="Straight Connector 16"/>
          <p:cNvCxnSpPr/>
          <p:nvPr/>
        </p:nvCxnSpPr>
        <p:spPr>
          <a:xfrm>
            <a:off x="0" y="25908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 y="41910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042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388" y="280107"/>
            <a:ext cx="3372012" cy="162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522" y="2362200"/>
            <a:ext cx="357231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663123" y="338582"/>
            <a:ext cx="3315478"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CEA website</a:t>
            </a:r>
            <a:endParaRPr lang="en-US" sz="3600" dirty="0">
              <a:solidFill>
                <a:srgbClr val="7030A0"/>
              </a:solidFill>
              <a:latin typeface="Bookman Old Style" panose="02050604050505020204" pitchFamily="18" charset="0"/>
            </a:endParaRPr>
          </a:p>
        </p:txBody>
      </p:sp>
      <p:sp>
        <p:nvSpPr>
          <p:cNvPr id="11" name="TextBox 10"/>
          <p:cNvSpPr txBox="1"/>
          <p:nvPr/>
        </p:nvSpPr>
        <p:spPr>
          <a:xfrm>
            <a:off x="4876800" y="965579"/>
            <a:ext cx="3124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www.cea.org</a:t>
            </a:r>
            <a:endParaRPr lang="en-US" sz="3600" dirty="0">
              <a:solidFill>
                <a:srgbClr val="FF0000"/>
              </a:solidFill>
              <a:latin typeface="Bookman Old Style" panose="02050604050505020204" pitchFamily="18" charset="0"/>
            </a:endParaRPr>
          </a:p>
        </p:txBody>
      </p:sp>
      <p:sp>
        <p:nvSpPr>
          <p:cNvPr id="12" name="TextBox 11"/>
          <p:cNvSpPr txBox="1"/>
          <p:nvPr/>
        </p:nvSpPr>
        <p:spPr>
          <a:xfrm>
            <a:off x="4728381" y="2488387"/>
            <a:ext cx="330848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NEA website</a:t>
            </a:r>
            <a:endParaRPr lang="en-US" sz="3600" dirty="0">
              <a:solidFill>
                <a:srgbClr val="7030A0"/>
              </a:solidFill>
              <a:latin typeface="Bookman Old Style" panose="02050604050505020204" pitchFamily="18" charset="0"/>
            </a:endParaRPr>
          </a:p>
        </p:txBody>
      </p:sp>
      <p:sp>
        <p:nvSpPr>
          <p:cNvPr id="13" name="TextBox 12"/>
          <p:cNvSpPr txBox="1"/>
          <p:nvPr/>
        </p:nvSpPr>
        <p:spPr>
          <a:xfrm>
            <a:off x="4662755" y="3134718"/>
            <a:ext cx="3643045"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www.nea.org</a:t>
            </a:r>
            <a:endParaRPr lang="en-US" sz="3600" dirty="0">
              <a:solidFill>
                <a:srgbClr val="FF0000"/>
              </a:solidFill>
              <a:latin typeface="Bookman Old Style" panose="02050604050505020204" pitchFamily="18" charset="0"/>
            </a:endParaRPr>
          </a:p>
        </p:txBody>
      </p:sp>
      <p:sp>
        <p:nvSpPr>
          <p:cNvPr id="14" name="TextBox 13"/>
          <p:cNvSpPr txBox="1"/>
          <p:nvPr/>
        </p:nvSpPr>
        <p:spPr>
          <a:xfrm>
            <a:off x="3200400" y="4790182"/>
            <a:ext cx="6553200" cy="1077218"/>
          </a:xfrm>
          <a:prstGeom prst="rect">
            <a:avLst/>
          </a:prstGeom>
          <a:noFill/>
        </p:spPr>
        <p:txBody>
          <a:bodyPr wrap="square" rtlCol="0">
            <a:spAutoFit/>
          </a:bodyPr>
          <a:lstStyle/>
          <a:p>
            <a:pPr algn="ctr"/>
            <a:r>
              <a:rPr lang="en-US" sz="3200" dirty="0" smtClean="0">
                <a:solidFill>
                  <a:srgbClr val="7030A0"/>
                </a:solidFill>
                <a:latin typeface="Bookman Old Style" panose="02050604050505020204" pitchFamily="18" charset="0"/>
              </a:rPr>
              <a:t>CT State Department of Education</a:t>
            </a:r>
            <a:endParaRPr lang="en-US" sz="3200" dirty="0">
              <a:solidFill>
                <a:srgbClr val="7030A0"/>
              </a:solidFill>
              <a:latin typeface="Bookman Old Style" panose="02050604050505020204" pitchFamily="18" charset="0"/>
            </a:endParaRPr>
          </a:p>
        </p:txBody>
      </p:sp>
      <p:sp>
        <p:nvSpPr>
          <p:cNvPr id="15" name="TextBox 14"/>
          <p:cNvSpPr txBox="1"/>
          <p:nvPr/>
        </p:nvSpPr>
        <p:spPr>
          <a:xfrm>
            <a:off x="4610100" y="5830669"/>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www.sde.ct.gov</a:t>
            </a:r>
            <a:endParaRPr lang="en-US" sz="3600" dirty="0">
              <a:solidFill>
                <a:srgbClr val="FF0000"/>
              </a:solidFill>
              <a:latin typeface="Bookman Old Style" panose="02050604050505020204" pitchFamily="18" charset="0"/>
            </a:endParaRPr>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717331"/>
            <a:ext cx="3295825" cy="159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9600"/>
            <a:ext cx="9144000" cy="1815882"/>
          </a:xfrm>
          <a:prstGeom prst="rect">
            <a:avLst/>
          </a:prstGeom>
          <a:noFill/>
        </p:spPr>
        <p:txBody>
          <a:bodyPr wrap="square" rtlCol="0">
            <a:spAutoFit/>
          </a:bodyPr>
          <a:lstStyle/>
          <a:p>
            <a:pPr algn="ctr"/>
            <a:r>
              <a:rPr lang="en-US" sz="5600" dirty="0" smtClean="0">
                <a:latin typeface="Century Schoolbook" panose="02040604050505020304" pitchFamily="18" charset="0"/>
              </a:rPr>
              <a:t>A minute to recognize some teacher milestones!</a:t>
            </a:r>
            <a:endParaRPr lang="en-US" sz="5600" dirty="0">
              <a:latin typeface="Century Schoolbook" panose="020406040505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743198"/>
            <a:ext cx="3200400" cy="3516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827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5"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64631"/>
            <a:ext cx="2971800" cy="4774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023870" y="780871"/>
            <a:ext cx="1676399" cy="1200329"/>
          </a:xfrm>
          <a:prstGeom prst="rect">
            <a:avLst/>
          </a:prstGeom>
          <a:noFill/>
        </p:spPr>
        <p:txBody>
          <a:bodyPr wrap="square" rtlCol="0">
            <a:spAutoFit/>
          </a:bodyPr>
          <a:lstStyle/>
          <a:p>
            <a:pPr algn="ctr"/>
            <a:r>
              <a:rPr lang="en-US" sz="7200" dirty="0" smtClean="0">
                <a:latin typeface="Abecedary" pitchFamily="2" charset="0"/>
              </a:rPr>
              <a:t>5</a:t>
            </a:r>
            <a:endParaRPr lang="en-US" sz="7200" dirty="0">
              <a:latin typeface="Abecedary" pitchFamily="2" charset="0"/>
            </a:endParaRPr>
          </a:p>
        </p:txBody>
      </p:sp>
      <p:sp>
        <p:nvSpPr>
          <p:cNvPr id="12" name="TextBox 11"/>
          <p:cNvSpPr txBox="1"/>
          <p:nvPr/>
        </p:nvSpPr>
        <p:spPr>
          <a:xfrm rot="21262413">
            <a:off x="864767" y="1613293"/>
            <a:ext cx="2124255" cy="646331"/>
          </a:xfrm>
          <a:prstGeom prst="rect">
            <a:avLst/>
          </a:prstGeom>
          <a:noFill/>
        </p:spPr>
        <p:txBody>
          <a:bodyPr wrap="square" rtlCol="0">
            <a:spAutoFit/>
          </a:bodyPr>
          <a:lstStyle/>
          <a:p>
            <a:pPr algn="ctr"/>
            <a:r>
              <a:rPr lang="en-US" sz="3600" dirty="0" smtClean="0">
                <a:latin typeface="Abecedary" pitchFamily="2" charset="0"/>
              </a:rPr>
              <a:t>years</a:t>
            </a:r>
            <a:endParaRPr lang="en-US" sz="3600" dirty="0">
              <a:latin typeface="Abecedary" pitchFamily="2" charset="0"/>
            </a:endParaRPr>
          </a:p>
        </p:txBody>
      </p:sp>
      <p:sp>
        <p:nvSpPr>
          <p:cNvPr id="13" name="TextBox 12"/>
          <p:cNvSpPr txBox="1"/>
          <p:nvPr/>
        </p:nvSpPr>
        <p:spPr>
          <a:xfrm>
            <a:off x="5562600" y="381000"/>
            <a:ext cx="3121398" cy="830997"/>
          </a:xfrm>
          <a:prstGeom prst="rect">
            <a:avLst/>
          </a:prstGeom>
          <a:noFill/>
        </p:spPr>
        <p:txBody>
          <a:bodyPr wrap="square" rtlCol="0">
            <a:spAutoFit/>
          </a:bodyPr>
          <a:lstStyle/>
          <a:p>
            <a:r>
              <a:rPr lang="en-US" sz="2400" dirty="0" smtClean="0">
                <a:latin typeface="Comic Sans MS" panose="030F0702030302020204" pitchFamily="66" charset="0"/>
              </a:rPr>
              <a:t>Dan </a:t>
            </a:r>
            <a:r>
              <a:rPr lang="en-US" sz="2400" dirty="0" err="1" smtClean="0">
                <a:latin typeface="Comic Sans MS" panose="030F0702030302020204" pitchFamily="66" charset="0"/>
              </a:rPr>
              <a:t>Czuchta</a:t>
            </a:r>
            <a:endParaRPr lang="en-US" sz="2400" dirty="0" smtClean="0">
              <a:latin typeface="Comic Sans MS" panose="030F0702030302020204" pitchFamily="66" charset="0"/>
            </a:endParaRPr>
          </a:p>
          <a:p>
            <a:r>
              <a:rPr lang="en-US" sz="2400" dirty="0" smtClean="0">
                <a:latin typeface="Comic Sans MS" panose="030F0702030302020204" pitchFamily="66" charset="0"/>
              </a:rPr>
              <a:t>Sofia </a:t>
            </a:r>
            <a:r>
              <a:rPr lang="en-US" sz="2400" dirty="0" err="1" smtClean="0">
                <a:latin typeface="Comic Sans MS" panose="030F0702030302020204" pitchFamily="66" charset="0"/>
              </a:rPr>
              <a:t>Striffler</a:t>
            </a:r>
            <a:endParaRPr lang="en-US" sz="2400" dirty="0">
              <a:latin typeface="Comic Sans MS" panose="030F0702030302020204" pitchFamily="66" charset="0"/>
            </a:endParaRPr>
          </a:p>
        </p:txBody>
      </p:sp>
      <p:sp>
        <p:nvSpPr>
          <p:cNvPr id="14" name="TextBox 13"/>
          <p:cNvSpPr txBox="1"/>
          <p:nvPr/>
        </p:nvSpPr>
        <p:spPr>
          <a:xfrm>
            <a:off x="5646084" y="1573857"/>
            <a:ext cx="2571750" cy="461665"/>
          </a:xfrm>
          <a:prstGeom prst="rect">
            <a:avLst/>
          </a:prstGeom>
          <a:noFill/>
        </p:spPr>
        <p:txBody>
          <a:bodyPr wrap="square" rtlCol="0">
            <a:spAutoFit/>
          </a:bodyPr>
          <a:lstStyle/>
          <a:p>
            <a:r>
              <a:rPr lang="en-US" sz="2400" dirty="0" smtClean="0">
                <a:latin typeface="Comic Sans MS" panose="030F0702030302020204" pitchFamily="66" charset="0"/>
              </a:rPr>
              <a:t>Krista Kennedy</a:t>
            </a:r>
          </a:p>
        </p:txBody>
      </p:sp>
      <p:sp>
        <p:nvSpPr>
          <p:cNvPr id="16" name="TextBox 15"/>
          <p:cNvSpPr txBox="1"/>
          <p:nvPr/>
        </p:nvSpPr>
        <p:spPr>
          <a:xfrm>
            <a:off x="5672978" y="2362201"/>
            <a:ext cx="3011020" cy="830997"/>
          </a:xfrm>
          <a:prstGeom prst="rect">
            <a:avLst/>
          </a:prstGeom>
          <a:noFill/>
        </p:spPr>
        <p:txBody>
          <a:bodyPr wrap="square" rtlCol="0">
            <a:spAutoFit/>
          </a:bodyPr>
          <a:lstStyle/>
          <a:p>
            <a:r>
              <a:rPr lang="en-US" sz="2400" dirty="0" smtClean="0">
                <a:latin typeface="Comic Sans MS" panose="030F0702030302020204" pitchFamily="66" charset="0"/>
              </a:rPr>
              <a:t>Taylor </a:t>
            </a:r>
            <a:r>
              <a:rPr lang="en-US" sz="2400" dirty="0" err="1" smtClean="0">
                <a:latin typeface="Comic Sans MS" panose="030F0702030302020204" pitchFamily="66" charset="0"/>
              </a:rPr>
              <a:t>Friedmann</a:t>
            </a:r>
            <a:endParaRPr lang="en-US" sz="2400" dirty="0" smtClean="0">
              <a:latin typeface="Comic Sans MS" panose="030F0702030302020204" pitchFamily="66" charset="0"/>
            </a:endParaRPr>
          </a:p>
          <a:p>
            <a:r>
              <a:rPr lang="en-US" sz="2400" dirty="0" smtClean="0">
                <a:latin typeface="Comic Sans MS" panose="030F0702030302020204" pitchFamily="66" charset="0"/>
              </a:rPr>
              <a:t>Julie Hurlock</a:t>
            </a:r>
          </a:p>
        </p:txBody>
      </p:sp>
      <p:sp>
        <p:nvSpPr>
          <p:cNvPr id="17" name="TextBox 16"/>
          <p:cNvSpPr txBox="1"/>
          <p:nvPr/>
        </p:nvSpPr>
        <p:spPr>
          <a:xfrm>
            <a:off x="5672978" y="3553361"/>
            <a:ext cx="3471022" cy="1569660"/>
          </a:xfrm>
          <a:prstGeom prst="rect">
            <a:avLst/>
          </a:prstGeom>
          <a:noFill/>
        </p:spPr>
        <p:txBody>
          <a:bodyPr wrap="square" rtlCol="0">
            <a:spAutoFit/>
          </a:bodyPr>
          <a:lstStyle/>
          <a:p>
            <a:r>
              <a:rPr lang="en-US" sz="2400" dirty="0" smtClean="0">
                <a:latin typeface="Comic Sans MS" panose="030F0702030302020204" pitchFamily="66" charset="0"/>
              </a:rPr>
              <a:t>Carolyn </a:t>
            </a:r>
            <a:r>
              <a:rPr lang="en-US" sz="2400" dirty="0" err="1" smtClean="0">
                <a:latin typeface="Comic Sans MS" panose="030F0702030302020204" pitchFamily="66" charset="0"/>
              </a:rPr>
              <a:t>Dobmeier</a:t>
            </a:r>
            <a:endParaRPr lang="en-US" sz="2400" dirty="0" smtClean="0">
              <a:latin typeface="Comic Sans MS" panose="030F0702030302020204" pitchFamily="66" charset="0"/>
            </a:endParaRPr>
          </a:p>
          <a:p>
            <a:r>
              <a:rPr lang="en-US" sz="2400" dirty="0" smtClean="0">
                <a:latin typeface="Comic Sans MS" panose="030F0702030302020204" pitchFamily="66" charset="0"/>
              </a:rPr>
              <a:t>Danielle </a:t>
            </a:r>
            <a:r>
              <a:rPr lang="en-US" sz="2400" dirty="0" err="1" smtClean="0">
                <a:latin typeface="Comic Sans MS" panose="030F0702030302020204" pitchFamily="66" charset="0"/>
              </a:rPr>
              <a:t>Gagliardi</a:t>
            </a:r>
            <a:endParaRPr lang="en-US" sz="2400" dirty="0" smtClean="0">
              <a:latin typeface="Comic Sans MS" panose="030F0702030302020204" pitchFamily="66" charset="0"/>
            </a:endParaRPr>
          </a:p>
          <a:p>
            <a:r>
              <a:rPr lang="en-US" sz="2400" dirty="0" smtClean="0">
                <a:latin typeface="Comic Sans MS" panose="030F0702030302020204" pitchFamily="66" charset="0"/>
              </a:rPr>
              <a:t>Stephanie Phelps</a:t>
            </a:r>
          </a:p>
          <a:p>
            <a:r>
              <a:rPr lang="en-US" sz="2400" dirty="0" smtClean="0">
                <a:latin typeface="Comic Sans MS" panose="030F0702030302020204" pitchFamily="66" charset="0"/>
              </a:rPr>
              <a:t>Cate Yule</a:t>
            </a:r>
          </a:p>
        </p:txBody>
      </p:sp>
      <p:sp>
        <p:nvSpPr>
          <p:cNvPr id="18" name="TextBox 17"/>
          <p:cNvSpPr txBox="1"/>
          <p:nvPr/>
        </p:nvSpPr>
        <p:spPr>
          <a:xfrm>
            <a:off x="5704355" y="5341203"/>
            <a:ext cx="2571750" cy="830997"/>
          </a:xfrm>
          <a:prstGeom prst="rect">
            <a:avLst/>
          </a:prstGeom>
          <a:noFill/>
        </p:spPr>
        <p:txBody>
          <a:bodyPr wrap="square" rtlCol="0">
            <a:spAutoFit/>
          </a:bodyPr>
          <a:lstStyle/>
          <a:p>
            <a:r>
              <a:rPr lang="en-US" sz="2400" dirty="0" err="1" smtClean="0">
                <a:latin typeface="Comic Sans MS" panose="030F0702030302020204" pitchFamily="66" charset="0"/>
              </a:rPr>
              <a:t>Micayla</a:t>
            </a:r>
            <a:r>
              <a:rPr lang="en-US" sz="2400" dirty="0" smtClean="0">
                <a:latin typeface="Comic Sans MS" panose="030F0702030302020204" pitchFamily="66" charset="0"/>
              </a:rPr>
              <a:t> Bryant</a:t>
            </a:r>
          </a:p>
          <a:p>
            <a:r>
              <a:rPr lang="en-US" sz="2400" dirty="0" smtClean="0">
                <a:latin typeface="Comic Sans MS" panose="030F0702030302020204" pitchFamily="66" charset="0"/>
              </a:rPr>
              <a:t>Nicole </a:t>
            </a:r>
            <a:r>
              <a:rPr lang="en-US" sz="2400" dirty="0" err="1" smtClean="0">
                <a:latin typeface="Comic Sans MS" panose="030F0702030302020204" pitchFamily="66" charset="0"/>
              </a:rPr>
              <a:t>Valenti</a:t>
            </a:r>
            <a:endParaRPr lang="en-US" sz="2400" dirty="0" smtClean="0">
              <a:latin typeface="Comic Sans MS" panose="030F0702030302020204" pitchFamily="66" charset="0"/>
            </a:endParaRPr>
          </a:p>
        </p:txBody>
      </p:sp>
      <p:sp>
        <p:nvSpPr>
          <p:cNvPr id="19" name="TextBox 18"/>
          <p:cNvSpPr txBox="1"/>
          <p:nvPr/>
        </p:nvSpPr>
        <p:spPr>
          <a:xfrm>
            <a:off x="3093384" y="5289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0" name="TextBox 19"/>
          <p:cNvSpPr txBox="1"/>
          <p:nvPr/>
        </p:nvSpPr>
        <p:spPr>
          <a:xfrm>
            <a:off x="3086100" y="15195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
        <p:nvSpPr>
          <p:cNvPr id="21" name="TextBox 20"/>
          <p:cNvSpPr txBox="1"/>
          <p:nvPr/>
        </p:nvSpPr>
        <p:spPr>
          <a:xfrm>
            <a:off x="3086100" y="24339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MOSER</a:t>
            </a:r>
            <a:endParaRPr lang="en-US" sz="2400" dirty="0">
              <a:solidFill>
                <a:srgbClr val="FF0000"/>
              </a:solidFill>
              <a:latin typeface="Bookman Old Style" panose="02050604050505020204" pitchFamily="18" charset="0"/>
            </a:endParaRPr>
          </a:p>
        </p:txBody>
      </p:sp>
      <p:sp>
        <p:nvSpPr>
          <p:cNvPr id="22" name="TextBox 21"/>
          <p:cNvSpPr txBox="1"/>
          <p:nvPr/>
        </p:nvSpPr>
        <p:spPr>
          <a:xfrm>
            <a:off x="3124200" y="3886200"/>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STEVENS</a:t>
            </a:r>
            <a:endParaRPr lang="en-US" sz="2400" dirty="0">
              <a:solidFill>
                <a:srgbClr val="FF0000"/>
              </a:solidFill>
              <a:latin typeface="Bookman Old Style" panose="02050604050505020204" pitchFamily="18" charset="0"/>
            </a:endParaRPr>
          </a:p>
        </p:txBody>
      </p:sp>
      <p:sp>
        <p:nvSpPr>
          <p:cNvPr id="23" name="TextBox 22"/>
          <p:cNvSpPr txBox="1"/>
          <p:nvPr/>
        </p:nvSpPr>
        <p:spPr>
          <a:xfrm>
            <a:off x="3124200" y="5435024"/>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WEST HILL</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096023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4" y="240511"/>
            <a:ext cx="2740026" cy="4048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rot="21262413">
            <a:off x="712367" y="1626577"/>
            <a:ext cx="2124255" cy="646331"/>
          </a:xfrm>
          <a:prstGeom prst="rect">
            <a:avLst/>
          </a:prstGeom>
          <a:noFill/>
        </p:spPr>
        <p:txBody>
          <a:bodyPr wrap="square" rtlCol="0">
            <a:spAutoFit/>
          </a:bodyPr>
          <a:lstStyle/>
          <a:p>
            <a:pPr algn="ctr"/>
            <a:r>
              <a:rPr lang="en-US" sz="3600" dirty="0" smtClean="0">
                <a:solidFill>
                  <a:schemeClr val="bg1"/>
                </a:solidFill>
                <a:latin typeface="Abecedary" pitchFamily="2" charset="0"/>
              </a:rPr>
              <a:t>years</a:t>
            </a:r>
            <a:endParaRPr lang="en-US" sz="3600" dirty="0">
              <a:solidFill>
                <a:schemeClr val="bg1"/>
              </a:solidFill>
              <a:latin typeface="Abecedary" pitchFamily="2" charset="0"/>
            </a:endParaRPr>
          </a:p>
        </p:txBody>
      </p:sp>
      <p:sp>
        <p:nvSpPr>
          <p:cNvPr id="12" name="TextBox 11"/>
          <p:cNvSpPr txBox="1"/>
          <p:nvPr/>
        </p:nvSpPr>
        <p:spPr>
          <a:xfrm>
            <a:off x="838200" y="780871"/>
            <a:ext cx="1676399" cy="1200329"/>
          </a:xfrm>
          <a:prstGeom prst="rect">
            <a:avLst/>
          </a:prstGeom>
          <a:noFill/>
        </p:spPr>
        <p:txBody>
          <a:bodyPr wrap="square" rtlCol="0">
            <a:spAutoFit/>
          </a:bodyPr>
          <a:lstStyle/>
          <a:p>
            <a:pPr algn="ctr"/>
            <a:r>
              <a:rPr lang="en-US" sz="7200" dirty="0" smtClean="0">
                <a:solidFill>
                  <a:schemeClr val="bg1"/>
                </a:solidFill>
                <a:latin typeface="Abecedary" pitchFamily="2" charset="0"/>
              </a:rPr>
              <a:t>10</a:t>
            </a:r>
            <a:endParaRPr lang="en-US" sz="7200" dirty="0">
              <a:solidFill>
                <a:schemeClr val="bg1"/>
              </a:solidFill>
              <a:latin typeface="Abecedary" pitchFamily="2" charset="0"/>
            </a:endParaRPr>
          </a:p>
        </p:txBody>
      </p:sp>
      <p:sp>
        <p:nvSpPr>
          <p:cNvPr id="7" name="TextBox 6"/>
          <p:cNvSpPr txBox="1"/>
          <p:nvPr/>
        </p:nvSpPr>
        <p:spPr>
          <a:xfrm>
            <a:off x="5562600" y="914400"/>
            <a:ext cx="3121398" cy="461665"/>
          </a:xfrm>
          <a:prstGeom prst="rect">
            <a:avLst/>
          </a:prstGeom>
          <a:noFill/>
        </p:spPr>
        <p:txBody>
          <a:bodyPr wrap="square" rtlCol="0">
            <a:spAutoFit/>
          </a:bodyPr>
          <a:lstStyle/>
          <a:p>
            <a:r>
              <a:rPr lang="en-US" sz="2400" dirty="0" smtClean="0">
                <a:latin typeface="Comic Sans MS" panose="030F0702030302020204" pitchFamily="66" charset="0"/>
              </a:rPr>
              <a:t>Rebecca Ebert</a:t>
            </a:r>
          </a:p>
        </p:txBody>
      </p:sp>
      <p:sp>
        <p:nvSpPr>
          <p:cNvPr id="8" name="TextBox 7"/>
          <p:cNvSpPr txBox="1"/>
          <p:nvPr/>
        </p:nvSpPr>
        <p:spPr>
          <a:xfrm>
            <a:off x="5646084" y="2031057"/>
            <a:ext cx="2571750" cy="830997"/>
          </a:xfrm>
          <a:prstGeom prst="rect">
            <a:avLst/>
          </a:prstGeom>
          <a:noFill/>
        </p:spPr>
        <p:txBody>
          <a:bodyPr wrap="square" rtlCol="0">
            <a:spAutoFit/>
          </a:bodyPr>
          <a:lstStyle/>
          <a:p>
            <a:r>
              <a:rPr lang="en-US" sz="2400" dirty="0" smtClean="0">
                <a:latin typeface="Comic Sans MS" panose="030F0702030302020204" pitchFamily="66" charset="0"/>
              </a:rPr>
              <a:t>Leslie Fuchs</a:t>
            </a:r>
          </a:p>
          <a:p>
            <a:r>
              <a:rPr lang="en-US" sz="2400" dirty="0" smtClean="0">
                <a:latin typeface="Comic Sans MS" panose="030F0702030302020204" pitchFamily="66" charset="0"/>
              </a:rPr>
              <a:t>Kerry </a:t>
            </a:r>
            <a:r>
              <a:rPr lang="en-US" sz="2400" dirty="0" err="1" smtClean="0">
                <a:latin typeface="Comic Sans MS" panose="030F0702030302020204" pitchFamily="66" charset="0"/>
              </a:rPr>
              <a:t>Slisz</a:t>
            </a:r>
            <a:endParaRPr lang="en-US" sz="2400" dirty="0" smtClean="0">
              <a:latin typeface="Comic Sans MS" panose="030F0702030302020204" pitchFamily="66" charset="0"/>
            </a:endParaRPr>
          </a:p>
        </p:txBody>
      </p:sp>
      <p:sp>
        <p:nvSpPr>
          <p:cNvPr id="9" name="TextBox 8"/>
          <p:cNvSpPr txBox="1"/>
          <p:nvPr/>
        </p:nvSpPr>
        <p:spPr>
          <a:xfrm>
            <a:off x="5672978" y="3348335"/>
            <a:ext cx="2571750" cy="461665"/>
          </a:xfrm>
          <a:prstGeom prst="rect">
            <a:avLst/>
          </a:prstGeom>
          <a:noFill/>
        </p:spPr>
        <p:txBody>
          <a:bodyPr wrap="square" rtlCol="0">
            <a:spAutoFit/>
          </a:bodyPr>
          <a:lstStyle/>
          <a:p>
            <a:r>
              <a:rPr lang="en-US" sz="2400" dirty="0" smtClean="0">
                <a:latin typeface="Comic Sans MS" panose="030F0702030302020204" pitchFamily="66" charset="0"/>
              </a:rPr>
              <a:t>Lisa </a:t>
            </a:r>
            <a:r>
              <a:rPr lang="en-US" sz="2400" dirty="0" err="1" smtClean="0">
                <a:latin typeface="Comic Sans MS" panose="030F0702030302020204" pitchFamily="66" charset="0"/>
              </a:rPr>
              <a:t>Patnoe</a:t>
            </a:r>
            <a:endParaRPr lang="en-US" sz="2400" dirty="0" smtClean="0">
              <a:latin typeface="Comic Sans MS" panose="030F0702030302020204" pitchFamily="66" charset="0"/>
            </a:endParaRPr>
          </a:p>
        </p:txBody>
      </p:sp>
      <p:sp>
        <p:nvSpPr>
          <p:cNvPr id="14" name="TextBox 13"/>
          <p:cNvSpPr txBox="1"/>
          <p:nvPr/>
        </p:nvSpPr>
        <p:spPr>
          <a:xfrm>
            <a:off x="3093384" y="9861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15" name="TextBox 14"/>
          <p:cNvSpPr txBox="1"/>
          <p:nvPr/>
        </p:nvSpPr>
        <p:spPr>
          <a:xfrm>
            <a:off x="3086100" y="22053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
        <p:nvSpPr>
          <p:cNvPr id="16" name="TextBox 15"/>
          <p:cNvSpPr txBox="1"/>
          <p:nvPr/>
        </p:nvSpPr>
        <p:spPr>
          <a:xfrm>
            <a:off x="3086100" y="33483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MOSER</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Free Award Ribbon Cliparts, Download Free Award Ribbon Cliparts png images,  Free ClipArts on Clipart Librar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337"/>
            <a:ext cx="2590149" cy="406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85474" y="685800"/>
            <a:ext cx="1676399" cy="1200329"/>
          </a:xfrm>
          <a:prstGeom prst="rect">
            <a:avLst/>
          </a:prstGeom>
          <a:noFill/>
        </p:spPr>
        <p:txBody>
          <a:bodyPr wrap="square" rtlCol="0">
            <a:spAutoFit/>
          </a:bodyPr>
          <a:lstStyle/>
          <a:p>
            <a:pPr algn="ctr"/>
            <a:r>
              <a:rPr lang="en-US" sz="7200" dirty="0" smtClean="0">
                <a:solidFill>
                  <a:schemeClr val="bg1"/>
                </a:solidFill>
                <a:latin typeface="Abecedary" pitchFamily="2" charset="0"/>
              </a:rPr>
              <a:t>15</a:t>
            </a:r>
            <a:endParaRPr lang="en-US" sz="7200" dirty="0">
              <a:solidFill>
                <a:schemeClr val="bg1"/>
              </a:solidFill>
              <a:latin typeface="Abecedary" pitchFamily="2" charset="0"/>
            </a:endParaRPr>
          </a:p>
        </p:txBody>
      </p:sp>
      <p:sp>
        <p:nvSpPr>
          <p:cNvPr id="9" name="TextBox 8"/>
          <p:cNvSpPr txBox="1"/>
          <p:nvPr/>
        </p:nvSpPr>
        <p:spPr>
          <a:xfrm rot="21262413">
            <a:off x="573934" y="1474177"/>
            <a:ext cx="2124255" cy="646331"/>
          </a:xfrm>
          <a:prstGeom prst="rect">
            <a:avLst/>
          </a:prstGeom>
          <a:noFill/>
        </p:spPr>
        <p:txBody>
          <a:bodyPr wrap="square" rtlCol="0">
            <a:spAutoFit/>
          </a:bodyPr>
          <a:lstStyle/>
          <a:p>
            <a:pPr algn="ctr"/>
            <a:r>
              <a:rPr lang="en-US" sz="3600" dirty="0" smtClean="0">
                <a:solidFill>
                  <a:schemeClr val="bg1"/>
                </a:solidFill>
                <a:latin typeface="Abecedary" pitchFamily="2" charset="0"/>
              </a:rPr>
              <a:t>years</a:t>
            </a:r>
            <a:endParaRPr lang="en-US" sz="3600" dirty="0">
              <a:solidFill>
                <a:schemeClr val="bg1"/>
              </a:solidFill>
              <a:latin typeface="Abecedary" pitchFamily="2" charset="0"/>
            </a:endParaRPr>
          </a:p>
        </p:txBody>
      </p:sp>
      <p:sp>
        <p:nvSpPr>
          <p:cNvPr id="20" name="TextBox 19"/>
          <p:cNvSpPr txBox="1"/>
          <p:nvPr/>
        </p:nvSpPr>
        <p:spPr>
          <a:xfrm>
            <a:off x="5562600" y="381000"/>
            <a:ext cx="3121398" cy="830997"/>
          </a:xfrm>
          <a:prstGeom prst="rect">
            <a:avLst/>
          </a:prstGeom>
          <a:noFill/>
        </p:spPr>
        <p:txBody>
          <a:bodyPr wrap="square" rtlCol="0">
            <a:spAutoFit/>
          </a:bodyPr>
          <a:lstStyle/>
          <a:p>
            <a:r>
              <a:rPr lang="en-US" sz="2400" dirty="0" smtClean="0">
                <a:latin typeface="Comic Sans MS" panose="030F0702030302020204" pitchFamily="66" charset="0"/>
              </a:rPr>
              <a:t>Matt Bennett</a:t>
            </a:r>
          </a:p>
          <a:p>
            <a:r>
              <a:rPr lang="en-US" sz="2400" dirty="0" smtClean="0">
                <a:latin typeface="Comic Sans MS" panose="030F0702030302020204" pitchFamily="66" charset="0"/>
              </a:rPr>
              <a:t>Elaine </a:t>
            </a:r>
            <a:r>
              <a:rPr lang="en-US" sz="2400" dirty="0" err="1" smtClean="0">
                <a:latin typeface="Comic Sans MS" panose="030F0702030302020204" pitchFamily="66" charset="0"/>
              </a:rPr>
              <a:t>Malespini</a:t>
            </a:r>
            <a:endParaRPr lang="en-US" sz="2400" dirty="0">
              <a:latin typeface="Comic Sans MS" panose="030F0702030302020204" pitchFamily="66" charset="0"/>
            </a:endParaRPr>
          </a:p>
        </p:txBody>
      </p:sp>
      <p:sp>
        <p:nvSpPr>
          <p:cNvPr id="22" name="TextBox 21"/>
          <p:cNvSpPr txBox="1"/>
          <p:nvPr/>
        </p:nvSpPr>
        <p:spPr>
          <a:xfrm>
            <a:off x="5672978" y="2533471"/>
            <a:ext cx="3011020" cy="1200329"/>
          </a:xfrm>
          <a:prstGeom prst="rect">
            <a:avLst/>
          </a:prstGeom>
          <a:noFill/>
        </p:spPr>
        <p:txBody>
          <a:bodyPr wrap="square" rtlCol="0">
            <a:spAutoFit/>
          </a:bodyPr>
          <a:lstStyle/>
          <a:p>
            <a:r>
              <a:rPr lang="en-US" sz="2400" dirty="0" smtClean="0">
                <a:latin typeface="Comic Sans MS" panose="030F0702030302020204" pitchFamily="66" charset="0"/>
              </a:rPr>
              <a:t>Andy </a:t>
            </a:r>
            <a:r>
              <a:rPr lang="en-US" sz="2400" dirty="0" err="1" smtClean="0">
                <a:latin typeface="Comic Sans MS" panose="030F0702030302020204" pitchFamily="66" charset="0"/>
              </a:rPr>
              <a:t>Basroon</a:t>
            </a:r>
            <a:endParaRPr lang="en-US" sz="2400" dirty="0" smtClean="0">
              <a:latin typeface="Comic Sans MS" panose="030F0702030302020204" pitchFamily="66" charset="0"/>
            </a:endParaRPr>
          </a:p>
          <a:p>
            <a:r>
              <a:rPr lang="en-US" sz="2400" dirty="0" smtClean="0">
                <a:latin typeface="Comic Sans MS" panose="030F0702030302020204" pitchFamily="66" charset="0"/>
              </a:rPr>
              <a:t>Vinny </a:t>
            </a:r>
            <a:r>
              <a:rPr lang="en-US" sz="2400" dirty="0" err="1" smtClean="0">
                <a:latin typeface="Comic Sans MS" panose="030F0702030302020204" pitchFamily="66" charset="0"/>
              </a:rPr>
              <a:t>Faienza</a:t>
            </a:r>
            <a:endParaRPr lang="en-US" sz="2400" dirty="0" smtClean="0">
              <a:latin typeface="Comic Sans MS" panose="030F0702030302020204" pitchFamily="66" charset="0"/>
            </a:endParaRPr>
          </a:p>
          <a:p>
            <a:r>
              <a:rPr lang="en-US" sz="2400" dirty="0" smtClean="0">
                <a:latin typeface="Comic Sans MS" panose="030F0702030302020204" pitchFamily="66" charset="0"/>
              </a:rPr>
              <a:t>Wendy </a:t>
            </a:r>
            <a:r>
              <a:rPr lang="en-US" sz="2400" dirty="0" err="1" smtClean="0">
                <a:latin typeface="Comic Sans MS" panose="030F0702030302020204" pitchFamily="66" charset="0"/>
              </a:rPr>
              <a:t>Piscitelli</a:t>
            </a:r>
            <a:endParaRPr lang="en-US" sz="2400" dirty="0" smtClean="0">
              <a:latin typeface="Comic Sans MS" panose="030F0702030302020204" pitchFamily="66" charset="0"/>
            </a:endParaRPr>
          </a:p>
        </p:txBody>
      </p:sp>
      <p:sp>
        <p:nvSpPr>
          <p:cNvPr id="23" name="TextBox 22"/>
          <p:cNvSpPr txBox="1"/>
          <p:nvPr/>
        </p:nvSpPr>
        <p:spPr>
          <a:xfrm>
            <a:off x="5672978" y="4122003"/>
            <a:ext cx="3471022" cy="830997"/>
          </a:xfrm>
          <a:prstGeom prst="rect">
            <a:avLst/>
          </a:prstGeom>
          <a:noFill/>
        </p:spPr>
        <p:txBody>
          <a:bodyPr wrap="square" rtlCol="0">
            <a:spAutoFit/>
          </a:bodyPr>
          <a:lstStyle/>
          <a:p>
            <a:r>
              <a:rPr lang="en-US" sz="2400" dirty="0" smtClean="0">
                <a:latin typeface="Comic Sans MS" panose="030F0702030302020204" pitchFamily="66" charset="0"/>
              </a:rPr>
              <a:t>Andres Rossi</a:t>
            </a:r>
          </a:p>
          <a:p>
            <a:r>
              <a:rPr lang="en-US" sz="2400" dirty="0" smtClean="0">
                <a:latin typeface="Comic Sans MS" panose="030F0702030302020204" pitchFamily="66" charset="0"/>
              </a:rPr>
              <a:t>Diane Sousa</a:t>
            </a:r>
          </a:p>
        </p:txBody>
      </p:sp>
      <p:sp>
        <p:nvSpPr>
          <p:cNvPr id="24" name="TextBox 23"/>
          <p:cNvSpPr txBox="1"/>
          <p:nvPr/>
        </p:nvSpPr>
        <p:spPr>
          <a:xfrm>
            <a:off x="5704355" y="5405735"/>
            <a:ext cx="2571750" cy="461665"/>
          </a:xfrm>
          <a:prstGeom prst="rect">
            <a:avLst/>
          </a:prstGeom>
          <a:noFill/>
        </p:spPr>
        <p:txBody>
          <a:bodyPr wrap="square" rtlCol="0">
            <a:spAutoFit/>
          </a:bodyPr>
          <a:lstStyle/>
          <a:p>
            <a:r>
              <a:rPr lang="en-US" sz="2400" dirty="0" smtClean="0">
                <a:latin typeface="Comic Sans MS" panose="030F0702030302020204" pitchFamily="66" charset="0"/>
              </a:rPr>
              <a:t>Merle Cohen</a:t>
            </a:r>
          </a:p>
        </p:txBody>
      </p:sp>
      <p:sp>
        <p:nvSpPr>
          <p:cNvPr id="25" name="TextBox 24"/>
          <p:cNvSpPr txBox="1"/>
          <p:nvPr/>
        </p:nvSpPr>
        <p:spPr>
          <a:xfrm>
            <a:off x="3093384" y="5289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7" name="TextBox 26"/>
          <p:cNvSpPr txBox="1"/>
          <p:nvPr/>
        </p:nvSpPr>
        <p:spPr>
          <a:xfrm>
            <a:off x="3086100" y="260520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MOSER</a:t>
            </a:r>
            <a:endParaRPr lang="en-US" sz="2400" dirty="0">
              <a:solidFill>
                <a:srgbClr val="FF0000"/>
              </a:solidFill>
              <a:latin typeface="Bookman Old Style" panose="02050604050505020204" pitchFamily="18" charset="0"/>
            </a:endParaRPr>
          </a:p>
        </p:txBody>
      </p:sp>
      <p:sp>
        <p:nvSpPr>
          <p:cNvPr id="28" name="TextBox 27"/>
          <p:cNvSpPr txBox="1"/>
          <p:nvPr/>
        </p:nvSpPr>
        <p:spPr>
          <a:xfrm>
            <a:off x="3124200" y="4267200"/>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STEVENS</a:t>
            </a:r>
            <a:endParaRPr lang="en-US" sz="2400" dirty="0">
              <a:solidFill>
                <a:srgbClr val="FF0000"/>
              </a:solidFill>
              <a:latin typeface="Bookman Old Style" panose="02050604050505020204" pitchFamily="18" charset="0"/>
            </a:endParaRPr>
          </a:p>
        </p:txBody>
      </p:sp>
      <p:sp>
        <p:nvSpPr>
          <p:cNvPr id="29" name="TextBox 28"/>
          <p:cNvSpPr txBox="1"/>
          <p:nvPr/>
        </p:nvSpPr>
        <p:spPr>
          <a:xfrm>
            <a:off x="3124200" y="5435024"/>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WEST HILL</a:t>
            </a:r>
            <a:endParaRPr lang="en-US" sz="2400" dirty="0">
              <a:solidFill>
                <a:srgbClr val="FF0000"/>
              </a:solidFill>
              <a:latin typeface="Bookman Old Style" panose="02050604050505020204" pitchFamily="18" charset="0"/>
            </a:endParaRPr>
          </a:p>
        </p:txBody>
      </p:sp>
      <p:sp>
        <p:nvSpPr>
          <p:cNvPr id="30" name="TextBox 29"/>
          <p:cNvSpPr txBox="1"/>
          <p:nvPr/>
        </p:nvSpPr>
        <p:spPr>
          <a:xfrm>
            <a:off x="5634878" y="1524000"/>
            <a:ext cx="3011020" cy="461665"/>
          </a:xfrm>
          <a:prstGeom prst="rect">
            <a:avLst/>
          </a:prstGeom>
          <a:noFill/>
        </p:spPr>
        <p:txBody>
          <a:bodyPr wrap="square" rtlCol="0">
            <a:spAutoFit/>
          </a:bodyPr>
          <a:lstStyle/>
          <a:p>
            <a:r>
              <a:rPr lang="en-US" sz="2400" dirty="0" smtClean="0">
                <a:latin typeface="Comic Sans MS" panose="030F0702030302020204" pitchFamily="66" charset="0"/>
              </a:rPr>
              <a:t>Jon </a:t>
            </a:r>
            <a:r>
              <a:rPr lang="en-US" sz="2400" dirty="0" err="1" smtClean="0">
                <a:latin typeface="Comic Sans MS" panose="030F0702030302020204" pitchFamily="66" charset="0"/>
              </a:rPr>
              <a:t>Patrei</a:t>
            </a:r>
            <a:endParaRPr lang="en-US" sz="2400" dirty="0" smtClean="0">
              <a:latin typeface="Comic Sans MS" panose="030F0702030302020204" pitchFamily="66" charset="0"/>
            </a:endParaRPr>
          </a:p>
        </p:txBody>
      </p:sp>
      <p:sp>
        <p:nvSpPr>
          <p:cNvPr id="31" name="TextBox 30"/>
          <p:cNvSpPr txBox="1"/>
          <p:nvPr/>
        </p:nvSpPr>
        <p:spPr>
          <a:xfrm>
            <a:off x="3048000" y="1524000"/>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1070"/>
            <a:ext cx="2206873"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22436" y="685800"/>
            <a:ext cx="1676399" cy="1107996"/>
          </a:xfrm>
          <a:prstGeom prst="rect">
            <a:avLst/>
          </a:prstGeom>
          <a:noFill/>
        </p:spPr>
        <p:txBody>
          <a:bodyPr wrap="square" rtlCol="0">
            <a:spAutoFit/>
          </a:bodyPr>
          <a:lstStyle/>
          <a:p>
            <a:pPr algn="ctr"/>
            <a:r>
              <a:rPr lang="en-US" sz="6600" dirty="0" smtClean="0">
                <a:solidFill>
                  <a:schemeClr val="bg1"/>
                </a:solidFill>
                <a:latin typeface="Abecedary" pitchFamily="2" charset="0"/>
              </a:rPr>
              <a:t>20</a:t>
            </a:r>
            <a:endParaRPr lang="en-US" sz="6600" dirty="0">
              <a:solidFill>
                <a:schemeClr val="bg1"/>
              </a:solidFill>
              <a:latin typeface="Abecedary" pitchFamily="2" charset="0"/>
            </a:endParaRPr>
          </a:p>
        </p:txBody>
      </p:sp>
      <p:sp>
        <p:nvSpPr>
          <p:cNvPr id="8" name="TextBox 7"/>
          <p:cNvSpPr txBox="1"/>
          <p:nvPr/>
        </p:nvSpPr>
        <p:spPr>
          <a:xfrm rot="21262413">
            <a:off x="573934" y="1321777"/>
            <a:ext cx="2124255" cy="646331"/>
          </a:xfrm>
          <a:prstGeom prst="rect">
            <a:avLst/>
          </a:prstGeom>
          <a:noFill/>
        </p:spPr>
        <p:txBody>
          <a:bodyPr wrap="square" rtlCol="0">
            <a:spAutoFit/>
          </a:bodyPr>
          <a:lstStyle/>
          <a:p>
            <a:pPr algn="ctr"/>
            <a:r>
              <a:rPr lang="en-US" sz="3600" dirty="0" smtClean="0">
                <a:solidFill>
                  <a:schemeClr val="bg1"/>
                </a:solidFill>
                <a:latin typeface="Abecedary" pitchFamily="2" charset="0"/>
              </a:rPr>
              <a:t>years</a:t>
            </a:r>
            <a:endParaRPr lang="en-US" sz="3600" dirty="0">
              <a:solidFill>
                <a:schemeClr val="bg1"/>
              </a:solidFill>
              <a:latin typeface="Abecedary" pitchFamily="2" charset="0"/>
            </a:endParaRPr>
          </a:p>
        </p:txBody>
      </p:sp>
      <p:sp>
        <p:nvSpPr>
          <p:cNvPr id="19" name="TextBox 18"/>
          <p:cNvSpPr txBox="1"/>
          <p:nvPr/>
        </p:nvSpPr>
        <p:spPr>
          <a:xfrm>
            <a:off x="5562600" y="381000"/>
            <a:ext cx="3121398" cy="830997"/>
          </a:xfrm>
          <a:prstGeom prst="rect">
            <a:avLst/>
          </a:prstGeom>
          <a:noFill/>
        </p:spPr>
        <p:txBody>
          <a:bodyPr wrap="square" rtlCol="0">
            <a:spAutoFit/>
          </a:bodyPr>
          <a:lstStyle/>
          <a:p>
            <a:r>
              <a:rPr lang="en-US" sz="2400" dirty="0" smtClean="0">
                <a:latin typeface="Comic Sans MS" panose="030F0702030302020204" pitchFamily="66" charset="0"/>
              </a:rPr>
              <a:t>Dan </a:t>
            </a:r>
            <a:r>
              <a:rPr lang="en-US" sz="2400" dirty="0" err="1" smtClean="0">
                <a:latin typeface="Comic Sans MS" panose="030F0702030302020204" pitchFamily="66" charset="0"/>
              </a:rPr>
              <a:t>Hott</a:t>
            </a:r>
            <a:endParaRPr lang="en-US" sz="2400" dirty="0" smtClean="0">
              <a:latin typeface="Comic Sans MS" panose="030F0702030302020204" pitchFamily="66" charset="0"/>
            </a:endParaRPr>
          </a:p>
          <a:p>
            <a:r>
              <a:rPr lang="en-US" sz="2400" dirty="0" smtClean="0">
                <a:latin typeface="Comic Sans MS" panose="030F0702030302020204" pitchFamily="66" charset="0"/>
              </a:rPr>
              <a:t>Amy Rosenberg</a:t>
            </a:r>
            <a:endParaRPr lang="en-US" sz="2400" dirty="0">
              <a:latin typeface="Comic Sans MS" panose="030F0702030302020204" pitchFamily="66" charset="0"/>
            </a:endParaRPr>
          </a:p>
        </p:txBody>
      </p:sp>
      <p:sp>
        <p:nvSpPr>
          <p:cNvPr id="20" name="TextBox 19"/>
          <p:cNvSpPr txBox="1"/>
          <p:nvPr/>
        </p:nvSpPr>
        <p:spPr>
          <a:xfrm>
            <a:off x="5646084" y="1847671"/>
            <a:ext cx="2571750" cy="1200329"/>
          </a:xfrm>
          <a:prstGeom prst="rect">
            <a:avLst/>
          </a:prstGeom>
          <a:noFill/>
        </p:spPr>
        <p:txBody>
          <a:bodyPr wrap="square" rtlCol="0">
            <a:spAutoFit/>
          </a:bodyPr>
          <a:lstStyle/>
          <a:p>
            <a:r>
              <a:rPr lang="en-US" sz="2400" dirty="0" smtClean="0">
                <a:latin typeface="Comic Sans MS" panose="030F0702030302020204" pitchFamily="66" charset="0"/>
              </a:rPr>
              <a:t>Lisa </a:t>
            </a:r>
            <a:r>
              <a:rPr lang="en-US" sz="2400" dirty="0" err="1" smtClean="0">
                <a:latin typeface="Comic Sans MS" panose="030F0702030302020204" pitchFamily="66" charset="0"/>
              </a:rPr>
              <a:t>Brockel</a:t>
            </a:r>
            <a:endParaRPr lang="en-US" sz="2400" dirty="0" smtClean="0">
              <a:latin typeface="Comic Sans MS" panose="030F0702030302020204" pitchFamily="66" charset="0"/>
            </a:endParaRPr>
          </a:p>
          <a:p>
            <a:r>
              <a:rPr lang="en-US" sz="2400" dirty="0" smtClean="0">
                <a:latin typeface="Comic Sans MS" panose="030F0702030302020204" pitchFamily="66" charset="0"/>
              </a:rPr>
              <a:t>Leah O’Leary</a:t>
            </a:r>
          </a:p>
          <a:p>
            <a:r>
              <a:rPr lang="en-US" sz="2400" dirty="0" smtClean="0">
                <a:latin typeface="Comic Sans MS" panose="030F0702030302020204" pitchFamily="66" charset="0"/>
              </a:rPr>
              <a:t>Steve </a:t>
            </a:r>
            <a:r>
              <a:rPr lang="en-US" sz="2400" dirty="0" err="1" smtClean="0">
                <a:latin typeface="Comic Sans MS" panose="030F0702030302020204" pitchFamily="66" charset="0"/>
              </a:rPr>
              <a:t>Patarini</a:t>
            </a:r>
            <a:endParaRPr lang="en-US" sz="2400" dirty="0" smtClean="0">
              <a:latin typeface="Comic Sans MS" panose="030F0702030302020204" pitchFamily="66" charset="0"/>
            </a:endParaRPr>
          </a:p>
        </p:txBody>
      </p:sp>
      <p:sp>
        <p:nvSpPr>
          <p:cNvPr id="22" name="TextBox 21"/>
          <p:cNvSpPr txBox="1"/>
          <p:nvPr/>
        </p:nvSpPr>
        <p:spPr>
          <a:xfrm>
            <a:off x="5672978" y="3729335"/>
            <a:ext cx="3471022" cy="461665"/>
          </a:xfrm>
          <a:prstGeom prst="rect">
            <a:avLst/>
          </a:prstGeom>
          <a:noFill/>
        </p:spPr>
        <p:txBody>
          <a:bodyPr wrap="square" rtlCol="0">
            <a:spAutoFit/>
          </a:bodyPr>
          <a:lstStyle/>
          <a:p>
            <a:r>
              <a:rPr lang="en-US" sz="2400" dirty="0" smtClean="0">
                <a:latin typeface="Comic Sans MS" panose="030F0702030302020204" pitchFamily="66" charset="0"/>
              </a:rPr>
              <a:t>Sandy </a:t>
            </a:r>
            <a:r>
              <a:rPr lang="en-US" sz="2400" dirty="0" err="1" smtClean="0">
                <a:latin typeface="Comic Sans MS" panose="030F0702030302020204" pitchFamily="66" charset="0"/>
              </a:rPr>
              <a:t>Fravel</a:t>
            </a:r>
            <a:endParaRPr lang="en-US" sz="2400" dirty="0" smtClean="0">
              <a:latin typeface="Comic Sans MS" panose="030F0702030302020204" pitchFamily="66" charset="0"/>
            </a:endParaRPr>
          </a:p>
        </p:txBody>
      </p:sp>
      <p:sp>
        <p:nvSpPr>
          <p:cNvPr id="24" name="TextBox 23"/>
          <p:cNvSpPr txBox="1"/>
          <p:nvPr/>
        </p:nvSpPr>
        <p:spPr>
          <a:xfrm>
            <a:off x="3093384" y="5289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5" name="TextBox 24"/>
          <p:cNvSpPr txBox="1"/>
          <p:nvPr/>
        </p:nvSpPr>
        <p:spPr>
          <a:xfrm>
            <a:off x="3086100" y="2250549"/>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
        <p:nvSpPr>
          <p:cNvPr id="27" name="TextBox 26"/>
          <p:cNvSpPr txBox="1"/>
          <p:nvPr/>
        </p:nvSpPr>
        <p:spPr>
          <a:xfrm>
            <a:off x="3124200" y="3761839"/>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STEVENS</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658256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96" y="133350"/>
            <a:ext cx="28575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71346" y="838200"/>
            <a:ext cx="1676399" cy="1200329"/>
          </a:xfrm>
          <a:prstGeom prst="rect">
            <a:avLst/>
          </a:prstGeom>
          <a:noFill/>
        </p:spPr>
        <p:txBody>
          <a:bodyPr wrap="square" rtlCol="0">
            <a:spAutoFit/>
          </a:bodyPr>
          <a:lstStyle/>
          <a:p>
            <a:pPr algn="ctr"/>
            <a:r>
              <a:rPr lang="en-US" sz="7200" dirty="0" smtClean="0">
                <a:latin typeface="Abecedary" pitchFamily="2" charset="0"/>
              </a:rPr>
              <a:t>25</a:t>
            </a:r>
            <a:endParaRPr lang="en-US" sz="7200" dirty="0">
              <a:latin typeface="Abecedary" pitchFamily="2" charset="0"/>
            </a:endParaRPr>
          </a:p>
        </p:txBody>
      </p:sp>
      <p:sp>
        <p:nvSpPr>
          <p:cNvPr id="9" name="TextBox 8"/>
          <p:cNvSpPr txBox="1"/>
          <p:nvPr/>
        </p:nvSpPr>
        <p:spPr>
          <a:xfrm rot="21262413">
            <a:off x="573934" y="1613293"/>
            <a:ext cx="2124255" cy="646331"/>
          </a:xfrm>
          <a:prstGeom prst="rect">
            <a:avLst/>
          </a:prstGeom>
          <a:noFill/>
        </p:spPr>
        <p:txBody>
          <a:bodyPr wrap="square" rtlCol="0">
            <a:spAutoFit/>
          </a:bodyPr>
          <a:lstStyle/>
          <a:p>
            <a:pPr algn="ctr"/>
            <a:r>
              <a:rPr lang="en-US" sz="3600" dirty="0" smtClean="0">
                <a:latin typeface="Abecedary" pitchFamily="2" charset="0"/>
              </a:rPr>
              <a:t>years</a:t>
            </a:r>
            <a:endParaRPr lang="en-US" sz="3600" dirty="0">
              <a:latin typeface="Abecedary" pitchFamily="2" charset="0"/>
            </a:endParaRPr>
          </a:p>
        </p:txBody>
      </p:sp>
      <p:sp>
        <p:nvSpPr>
          <p:cNvPr id="20" name="TextBox 19"/>
          <p:cNvSpPr txBox="1"/>
          <p:nvPr/>
        </p:nvSpPr>
        <p:spPr>
          <a:xfrm>
            <a:off x="5646084" y="1573857"/>
            <a:ext cx="2571750" cy="461665"/>
          </a:xfrm>
          <a:prstGeom prst="rect">
            <a:avLst/>
          </a:prstGeom>
          <a:noFill/>
        </p:spPr>
        <p:txBody>
          <a:bodyPr wrap="square" rtlCol="0">
            <a:spAutoFit/>
          </a:bodyPr>
          <a:lstStyle/>
          <a:p>
            <a:r>
              <a:rPr lang="en-US" sz="2400" dirty="0" smtClean="0">
                <a:latin typeface="Comic Sans MS" panose="030F0702030302020204" pitchFamily="66" charset="0"/>
              </a:rPr>
              <a:t>Rachel Portal</a:t>
            </a:r>
          </a:p>
        </p:txBody>
      </p:sp>
      <p:sp>
        <p:nvSpPr>
          <p:cNvPr id="21" name="TextBox 20"/>
          <p:cNvSpPr txBox="1"/>
          <p:nvPr/>
        </p:nvSpPr>
        <p:spPr>
          <a:xfrm>
            <a:off x="5672978" y="2514601"/>
            <a:ext cx="3011020" cy="461665"/>
          </a:xfrm>
          <a:prstGeom prst="rect">
            <a:avLst/>
          </a:prstGeom>
          <a:noFill/>
        </p:spPr>
        <p:txBody>
          <a:bodyPr wrap="square" rtlCol="0">
            <a:spAutoFit/>
          </a:bodyPr>
          <a:lstStyle/>
          <a:p>
            <a:r>
              <a:rPr lang="en-US" sz="2400" dirty="0" smtClean="0">
                <a:latin typeface="Comic Sans MS" panose="030F0702030302020204" pitchFamily="66" charset="0"/>
              </a:rPr>
              <a:t>Laura </a:t>
            </a:r>
            <a:r>
              <a:rPr lang="en-US" sz="2400" dirty="0" err="1" smtClean="0">
                <a:latin typeface="Comic Sans MS" panose="030F0702030302020204" pitchFamily="66" charset="0"/>
              </a:rPr>
              <a:t>Cascio</a:t>
            </a:r>
            <a:endParaRPr lang="en-US" sz="2400" dirty="0" smtClean="0">
              <a:latin typeface="Comic Sans MS" panose="030F0702030302020204" pitchFamily="66" charset="0"/>
            </a:endParaRPr>
          </a:p>
        </p:txBody>
      </p:sp>
      <p:sp>
        <p:nvSpPr>
          <p:cNvPr id="22" name="TextBox 21"/>
          <p:cNvSpPr txBox="1"/>
          <p:nvPr/>
        </p:nvSpPr>
        <p:spPr>
          <a:xfrm>
            <a:off x="5672978" y="3553361"/>
            <a:ext cx="3471022" cy="461665"/>
          </a:xfrm>
          <a:prstGeom prst="rect">
            <a:avLst/>
          </a:prstGeom>
          <a:noFill/>
        </p:spPr>
        <p:txBody>
          <a:bodyPr wrap="square" rtlCol="0">
            <a:spAutoFit/>
          </a:bodyPr>
          <a:lstStyle/>
          <a:p>
            <a:r>
              <a:rPr lang="en-US" sz="2400" dirty="0" smtClean="0">
                <a:latin typeface="Comic Sans MS" panose="030F0702030302020204" pitchFamily="66" charset="0"/>
              </a:rPr>
              <a:t>Melissa Ghent</a:t>
            </a:r>
          </a:p>
        </p:txBody>
      </p:sp>
      <p:sp>
        <p:nvSpPr>
          <p:cNvPr id="25" name="TextBox 24"/>
          <p:cNvSpPr txBox="1"/>
          <p:nvPr/>
        </p:nvSpPr>
        <p:spPr>
          <a:xfrm>
            <a:off x="3086100" y="15195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
        <p:nvSpPr>
          <p:cNvPr id="26" name="TextBox 25"/>
          <p:cNvSpPr txBox="1"/>
          <p:nvPr/>
        </p:nvSpPr>
        <p:spPr>
          <a:xfrm>
            <a:off x="3086100" y="25863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MOSER</a:t>
            </a:r>
            <a:endParaRPr lang="en-US" sz="2400" dirty="0">
              <a:solidFill>
                <a:srgbClr val="FF0000"/>
              </a:solidFill>
              <a:latin typeface="Bookman Old Style" panose="02050604050505020204" pitchFamily="18" charset="0"/>
            </a:endParaRPr>
          </a:p>
        </p:txBody>
      </p:sp>
      <p:sp>
        <p:nvSpPr>
          <p:cNvPr id="27" name="TextBox 26"/>
          <p:cNvSpPr txBox="1"/>
          <p:nvPr/>
        </p:nvSpPr>
        <p:spPr>
          <a:xfrm>
            <a:off x="3124200" y="3581400"/>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STEVENS</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699" y="138872"/>
            <a:ext cx="2599721" cy="4081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41900" y="816114"/>
            <a:ext cx="1676399" cy="707886"/>
          </a:xfrm>
          <a:prstGeom prst="rect">
            <a:avLst/>
          </a:prstGeom>
          <a:noFill/>
        </p:spPr>
        <p:txBody>
          <a:bodyPr wrap="square" rtlCol="0">
            <a:spAutoFit/>
          </a:bodyPr>
          <a:lstStyle/>
          <a:p>
            <a:pPr algn="ctr"/>
            <a:r>
              <a:rPr lang="en-US" sz="4000" dirty="0" smtClean="0">
                <a:solidFill>
                  <a:schemeClr val="bg1"/>
                </a:solidFill>
                <a:latin typeface="Abecedary" pitchFamily="2" charset="0"/>
              </a:rPr>
              <a:t>31-34</a:t>
            </a:r>
            <a:endParaRPr lang="en-US" sz="4000" dirty="0">
              <a:solidFill>
                <a:schemeClr val="bg1"/>
              </a:solidFill>
              <a:latin typeface="Abecedary" pitchFamily="2" charset="0"/>
            </a:endParaRPr>
          </a:p>
        </p:txBody>
      </p:sp>
      <p:sp>
        <p:nvSpPr>
          <p:cNvPr id="7" name="TextBox 6"/>
          <p:cNvSpPr txBox="1"/>
          <p:nvPr/>
        </p:nvSpPr>
        <p:spPr>
          <a:xfrm rot="21262413">
            <a:off x="573934" y="1397977"/>
            <a:ext cx="2124255" cy="646331"/>
          </a:xfrm>
          <a:prstGeom prst="rect">
            <a:avLst/>
          </a:prstGeom>
          <a:noFill/>
        </p:spPr>
        <p:txBody>
          <a:bodyPr wrap="square" rtlCol="0">
            <a:spAutoFit/>
          </a:bodyPr>
          <a:lstStyle/>
          <a:p>
            <a:pPr algn="ctr"/>
            <a:r>
              <a:rPr lang="en-US" sz="3600" dirty="0" smtClean="0">
                <a:solidFill>
                  <a:schemeClr val="bg1"/>
                </a:solidFill>
                <a:latin typeface="Abecedary" pitchFamily="2" charset="0"/>
              </a:rPr>
              <a:t>years</a:t>
            </a:r>
            <a:endParaRPr lang="en-US" sz="3600" dirty="0">
              <a:solidFill>
                <a:schemeClr val="bg1"/>
              </a:solidFill>
              <a:latin typeface="Abecedary" pitchFamily="2" charset="0"/>
            </a:endParaRPr>
          </a:p>
        </p:txBody>
      </p:sp>
      <p:sp>
        <p:nvSpPr>
          <p:cNvPr id="18" name="TextBox 17"/>
          <p:cNvSpPr txBox="1"/>
          <p:nvPr/>
        </p:nvSpPr>
        <p:spPr>
          <a:xfrm>
            <a:off x="5562600" y="857071"/>
            <a:ext cx="3121398" cy="830997"/>
          </a:xfrm>
          <a:prstGeom prst="rect">
            <a:avLst/>
          </a:prstGeom>
          <a:noFill/>
        </p:spPr>
        <p:txBody>
          <a:bodyPr wrap="square" rtlCol="0">
            <a:spAutoFit/>
          </a:bodyPr>
          <a:lstStyle/>
          <a:p>
            <a:r>
              <a:rPr lang="en-US" sz="2400" dirty="0" smtClean="0">
                <a:latin typeface="Comic Sans MS" panose="030F0702030302020204" pitchFamily="66" charset="0"/>
              </a:rPr>
              <a:t>Don Brown ~ 31</a:t>
            </a:r>
          </a:p>
          <a:p>
            <a:r>
              <a:rPr lang="en-US" sz="2400" dirty="0" smtClean="0">
                <a:latin typeface="Comic Sans MS" panose="030F0702030302020204" pitchFamily="66" charset="0"/>
              </a:rPr>
              <a:t>Deb Wolfe ~ 31</a:t>
            </a:r>
            <a:endParaRPr lang="en-US" sz="2400" dirty="0">
              <a:latin typeface="Comic Sans MS" panose="030F0702030302020204" pitchFamily="66" charset="0"/>
            </a:endParaRPr>
          </a:p>
        </p:txBody>
      </p:sp>
      <p:sp>
        <p:nvSpPr>
          <p:cNvPr id="20" name="TextBox 19"/>
          <p:cNvSpPr txBox="1"/>
          <p:nvPr/>
        </p:nvSpPr>
        <p:spPr>
          <a:xfrm>
            <a:off x="5672978" y="2457271"/>
            <a:ext cx="3242422" cy="1200329"/>
          </a:xfrm>
          <a:prstGeom prst="rect">
            <a:avLst/>
          </a:prstGeom>
          <a:noFill/>
        </p:spPr>
        <p:txBody>
          <a:bodyPr wrap="square" rtlCol="0">
            <a:spAutoFit/>
          </a:bodyPr>
          <a:lstStyle/>
          <a:p>
            <a:r>
              <a:rPr lang="en-US" sz="2400" dirty="0" smtClean="0">
                <a:latin typeface="Comic Sans MS" panose="030F0702030302020204" pitchFamily="66" charset="0"/>
              </a:rPr>
              <a:t>Lee-Ann Flynn ~ 33</a:t>
            </a:r>
          </a:p>
          <a:p>
            <a:r>
              <a:rPr lang="en-US" sz="2400" dirty="0" smtClean="0">
                <a:latin typeface="Comic Sans MS" panose="030F0702030302020204" pitchFamily="66" charset="0"/>
              </a:rPr>
              <a:t>Kirsten </a:t>
            </a:r>
            <a:r>
              <a:rPr lang="en-US" sz="2400" dirty="0" err="1" smtClean="0">
                <a:latin typeface="Comic Sans MS" panose="030F0702030302020204" pitchFamily="66" charset="0"/>
              </a:rPr>
              <a:t>Hassett</a:t>
            </a:r>
            <a:r>
              <a:rPr lang="en-US" sz="2400" dirty="0" smtClean="0">
                <a:latin typeface="Comic Sans MS" panose="030F0702030302020204" pitchFamily="66" charset="0"/>
              </a:rPr>
              <a:t> ~ 33</a:t>
            </a:r>
          </a:p>
          <a:p>
            <a:r>
              <a:rPr lang="en-US" sz="2400" dirty="0" smtClean="0">
                <a:latin typeface="Comic Sans MS" panose="030F0702030302020204" pitchFamily="66" charset="0"/>
              </a:rPr>
              <a:t>Donna Waite ~ 34</a:t>
            </a:r>
          </a:p>
        </p:txBody>
      </p:sp>
      <p:sp>
        <p:nvSpPr>
          <p:cNvPr id="23" name="TextBox 22"/>
          <p:cNvSpPr txBox="1"/>
          <p:nvPr/>
        </p:nvSpPr>
        <p:spPr>
          <a:xfrm>
            <a:off x="3093384" y="1005006"/>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5" name="TextBox 24"/>
          <p:cNvSpPr txBox="1"/>
          <p:nvPr/>
        </p:nvSpPr>
        <p:spPr>
          <a:xfrm>
            <a:off x="3086100" y="252900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MOSER</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60338"/>
            <a:ext cx="2435225" cy="411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762001" y="720804"/>
            <a:ext cx="1676399" cy="1107996"/>
          </a:xfrm>
          <a:prstGeom prst="rect">
            <a:avLst/>
          </a:prstGeom>
          <a:noFill/>
        </p:spPr>
        <p:txBody>
          <a:bodyPr wrap="square" rtlCol="0">
            <a:spAutoFit/>
          </a:bodyPr>
          <a:lstStyle/>
          <a:p>
            <a:pPr algn="ctr"/>
            <a:r>
              <a:rPr lang="en-US" sz="6600" dirty="0" smtClean="0">
                <a:solidFill>
                  <a:schemeClr val="bg1"/>
                </a:solidFill>
                <a:latin typeface="Abecedary" pitchFamily="2" charset="0"/>
              </a:rPr>
              <a:t>35</a:t>
            </a:r>
            <a:endParaRPr lang="en-US" sz="6600" dirty="0">
              <a:solidFill>
                <a:schemeClr val="bg1"/>
              </a:solidFill>
              <a:latin typeface="Abecedary" pitchFamily="2" charset="0"/>
            </a:endParaRPr>
          </a:p>
        </p:txBody>
      </p:sp>
      <p:sp>
        <p:nvSpPr>
          <p:cNvPr id="12" name="TextBox 11"/>
          <p:cNvSpPr txBox="1"/>
          <p:nvPr/>
        </p:nvSpPr>
        <p:spPr>
          <a:xfrm rot="21262413">
            <a:off x="573934" y="1384692"/>
            <a:ext cx="2124255" cy="646331"/>
          </a:xfrm>
          <a:prstGeom prst="rect">
            <a:avLst/>
          </a:prstGeom>
          <a:noFill/>
        </p:spPr>
        <p:txBody>
          <a:bodyPr wrap="square" rtlCol="0">
            <a:spAutoFit/>
          </a:bodyPr>
          <a:lstStyle/>
          <a:p>
            <a:pPr algn="ctr"/>
            <a:r>
              <a:rPr lang="en-US" sz="3600" dirty="0" smtClean="0">
                <a:solidFill>
                  <a:schemeClr val="bg1"/>
                </a:solidFill>
                <a:latin typeface="Abecedary" pitchFamily="2" charset="0"/>
              </a:rPr>
              <a:t>years</a:t>
            </a:r>
            <a:endParaRPr lang="en-US" sz="3600" dirty="0">
              <a:solidFill>
                <a:schemeClr val="bg1"/>
              </a:solidFill>
              <a:latin typeface="Abecedary" pitchFamily="2" charset="0"/>
            </a:endParaRPr>
          </a:p>
        </p:txBody>
      </p:sp>
      <p:sp>
        <p:nvSpPr>
          <p:cNvPr id="20" name="TextBox 19"/>
          <p:cNvSpPr txBox="1"/>
          <p:nvPr/>
        </p:nvSpPr>
        <p:spPr>
          <a:xfrm>
            <a:off x="5646084" y="1573857"/>
            <a:ext cx="2571750" cy="461665"/>
          </a:xfrm>
          <a:prstGeom prst="rect">
            <a:avLst/>
          </a:prstGeom>
          <a:noFill/>
        </p:spPr>
        <p:txBody>
          <a:bodyPr wrap="square" rtlCol="0">
            <a:spAutoFit/>
          </a:bodyPr>
          <a:lstStyle/>
          <a:p>
            <a:r>
              <a:rPr lang="en-US" sz="2400" dirty="0" smtClean="0">
                <a:latin typeface="Comic Sans MS" panose="030F0702030302020204" pitchFamily="66" charset="0"/>
              </a:rPr>
              <a:t>Kim Quinn</a:t>
            </a:r>
          </a:p>
        </p:txBody>
      </p:sp>
      <p:sp>
        <p:nvSpPr>
          <p:cNvPr id="24" name="TextBox 23"/>
          <p:cNvSpPr txBox="1"/>
          <p:nvPr/>
        </p:nvSpPr>
        <p:spPr>
          <a:xfrm>
            <a:off x="3124200" y="990600"/>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5" name="TextBox 24"/>
          <p:cNvSpPr txBox="1"/>
          <p:nvPr/>
        </p:nvSpPr>
        <p:spPr>
          <a:xfrm>
            <a:off x="3086100" y="1519535"/>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
        <p:nvSpPr>
          <p:cNvPr id="27" name="TextBox 26"/>
          <p:cNvSpPr txBox="1"/>
          <p:nvPr/>
        </p:nvSpPr>
        <p:spPr>
          <a:xfrm>
            <a:off x="3124200" y="2222427"/>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STEVENS</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838200" y="835181"/>
            <a:ext cx="1676399" cy="1200329"/>
          </a:xfrm>
          <a:prstGeom prst="rect">
            <a:avLst/>
          </a:prstGeom>
          <a:noFill/>
        </p:spPr>
        <p:txBody>
          <a:bodyPr wrap="square" rtlCol="0">
            <a:spAutoFit/>
          </a:bodyPr>
          <a:lstStyle/>
          <a:p>
            <a:pPr algn="ctr"/>
            <a:r>
              <a:rPr lang="en-US" sz="7200" dirty="0" smtClean="0">
                <a:solidFill>
                  <a:schemeClr val="bg1"/>
                </a:solidFill>
                <a:latin typeface="Abecedary" pitchFamily="2" charset="0"/>
              </a:rPr>
              <a:t>35+</a:t>
            </a:r>
            <a:endParaRPr lang="en-US" sz="7200" dirty="0">
              <a:solidFill>
                <a:schemeClr val="bg1"/>
              </a:solidFill>
              <a:latin typeface="Abecedary" pitchFamily="2"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5" y="160337"/>
            <a:ext cx="3801935" cy="470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143000" y="838200"/>
            <a:ext cx="1676399" cy="1107996"/>
          </a:xfrm>
          <a:prstGeom prst="rect">
            <a:avLst/>
          </a:prstGeom>
          <a:noFill/>
        </p:spPr>
        <p:txBody>
          <a:bodyPr wrap="square" rtlCol="0">
            <a:spAutoFit/>
          </a:bodyPr>
          <a:lstStyle/>
          <a:p>
            <a:pPr algn="ctr"/>
            <a:r>
              <a:rPr lang="en-US" sz="6600" dirty="0" smtClean="0">
                <a:latin typeface="Abecedary" pitchFamily="2" charset="0"/>
              </a:rPr>
              <a:t>35+</a:t>
            </a:r>
            <a:endParaRPr lang="en-US" sz="6600" dirty="0">
              <a:latin typeface="Abecedary" pitchFamily="2" charset="0"/>
            </a:endParaRPr>
          </a:p>
        </p:txBody>
      </p:sp>
      <p:sp>
        <p:nvSpPr>
          <p:cNvPr id="9" name="TextBox 8"/>
          <p:cNvSpPr txBox="1"/>
          <p:nvPr/>
        </p:nvSpPr>
        <p:spPr>
          <a:xfrm rot="21262413">
            <a:off x="897178" y="1550377"/>
            <a:ext cx="2124255" cy="646331"/>
          </a:xfrm>
          <a:prstGeom prst="rect">
            <a:avLst/>
          </a:prstGeom>
          <a:noFill/>
        </p:spPr>
        <p:txBody>
          <a:bodyPr wrap="square" rtlCol="0">
            <a:spAutoFit/>
          </a:bodyPr>
          <a:lstStyle/>
          <a:p>
            <a:pPr algn="ctr"/>
            <a:r>
              <a:rPr lang="en-US" sz="3600" dirty="0" smtClean="0">
                <a:latin typeface="Abecedary" pitchFamily="2" charset="0"/>
              </a:rPr>
              <a:t>years</a:t>
            </a:r>
            <a:endParaRPr lang="en-US" sz="3600" dirty="0">
              <a:latin typeface="Abecedary" pitchFamily="2" charset="0"/>
            </a:endParaRPr>
          </a:p>
        </p:txBody>
      </p:sp>
      <p:sp>
        <p:nvSpPr>
          <p:cNvPr id="20" name="TextBox 19"/>
          <p:cNvSpPr txBox="1"/>
          <p:nvPr/>
        </p:nvSpPr>
        <p:spPr>
          <a:xfrm>
            <a:off x="5372100" y="1317278"/>
            <a:ext cx="3121398" cy="461665"/>
          </a:xfrm>
          <a:prstGeom prst="rect">
            <a:avLst/>
          </a:prstGeom>
          <a:noFill/>
        </p:spPr>
        <p:txBody>
          <a:bodyPr wrap="square" rtlCol="0">
            <a:spAutoFit/>
          </a:bodyPr>
          <a:lstStyle/>
          <a:p>
            <a:r>
              <a:rPr lang="en-US" sz="2400" dirty="0" smtClean="0">
                <a:latin typeface="Comic Sans MS" panose="030F0702030302020204" pitchFamily="66" charset="0"/>
              </a:rPr>
              <a:t>Ellen </a:t>
            </a:r>
            <a:r>
              <a:rPr lang="en-US" sz="2400" dirty="0" err="1" smtClean="0">
                <a:latin typeface="Comic Sans MS" panose="030F0702030302020204" pitchFamily="66" charset="0"/>
              </a:rPr>
              <a:t>Janiga</a:t>
            </a:r>
            <a:r>
              <a:rPr lang="en-US" sz="2400" dirty="0" smtClean="0">
                <a:latin typeface="Comic Sans MS" panose="030F0702030302020204" pitchFamily="66" charset="0"/>
              </a:rPr>
              <a:t> ~ 40</a:t>
            </a:r>
            <a:endParaRPr lang="en-US" sz="2400" dirty="0">
              <a:latin typeface="Comic Sans MS" panose="030F0702030302020204" pitchFamily="66" charset="0"/>
            </a:endParaRPr>
          </a:p>
        </p:txBody>
      </p:sp>
      <p:sp>
        <p:nvSpPr>
          <p:cNvPr id="21" name="TextBox 20"/>
          <p:cNvSpPr txBox="1"/>
          <p:nvPr/>
        </p:nvSpPr>
        <p:spPr>
          <a:xfrm>
            <a:off x="5372100" y="2433935"/>
            <a:ext cx="3581400" cy="461665"/>
          </a:xfrm>
          <a:prstGeom prst="rect">
            <a:avLst/>
          </a:prstGeom>
          <a:noFill/>
        </p:spPr>
        <p:txBody>
          <a:bodyPr wrap="square" rtlCol="0">
            <a:spAutoFit/>
          </a:bodyPr>
          <a:lstStyle/>
          <a:p>
            <a:r>
              <a:rPr lang="en-US" sz="2400" dirty="0" smtClean="0">
                <a:latin typeface="Comic Sans MS" panose="030F0702030302020204" pitchFamily="66" charset="0"/>
              </a:rPr>
              <a:t>Jeannie Robertson ~ 39</a:t>
            </a:r>
          </a:p>
        </p:txBody>
      </p:sp>
      <p:sp>
        <p:nvSpPr>
          <p:cNvPr id="25" name="TextBox 24"/>
          <p:cNvSpPr txBox="1"/>
          <p:nvPr/>
        </p:nvSpPr>
        <p:spPr>
          <a:xfrm>
            <a:off x="2902884" y="1389013"/>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RHHS</a:t>
            </a:r>
            <a:endParaRPr lang="en-US" sz="2400" dirty="0">
              <a:solidFill>
                <a:srgbClr val="FF0000"/>
              </a:solidFill>
              <a:latin typeface="Bookman Old Style" panose="02050604050505020204" pitchFamily="18" charset="0"/>
            </a:endParaRPr>
          </a:p>
        </p:txBody>
      </p:sp>
      <p:sp>
        <p:nvSpPr>
          <p:cNvPr id="26" name="TextBox 25"/>
          <p:cNvSpPr txBox="1"/>
          <p:nvPr/>
        </p:nvSpPr>
        <p:spPr>
          <a:xfrm>
            <a:off x="2895600" y="2379613"/>
            <a:ext cx="26289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GMS</a:t>
            </a:r>
            <a:endParaRPr lang="en-US" sz="24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830384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44268"/>
            <a:ext cx="31242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RHTA Social</a:t>
            </a:r>
            <a:endParaRPr lang="en-US" sz="3600" dirty="0">
              <a:solidFill>
                <a:srgbClr val="FF0000"/>
              </a:solidFill>
              <a:latin typeface="Bookman Old Style" panose="02050604050505020204" pitchFamily="18" charset="0"/>
            </a:endParaRPr>
          </a:p>
        </p:txBody>
      </p:sp>
      <p:sp>
        <p:nvSpPr>
          <p:cNvPr id="6" name="TextBox 5"/>
          <p:cNvSpPr txBox="1"/>
          <p:nvPr/>
        </p:nvSpPr>
        <p:spPr>
          <a:xfrm>
            <a:off x="1066800" y="10668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Friday September 10</a:t>
            </a:r>
            <a:r>
              <a:rPr lang="en-US" sz="3600" baseline="30000" dirty="0" smtClean="0">
                <a:solidFill>
                  <a:srgbClr val="7030A0"/>
                </a:solidFill>
                <a:latin typeface="Bookman Old Style" panose="02050604050505020204" pitchFamily="18" charset="0"/>
              </a:rPr>
              <a:t>th</a:t>
            </a:r>
            <a:r>
              <a:rPr lang="en-US" sz="3600" dirty="0" smtClean="0">
                <a:solidFill>
                  <a:srgbClr val="7030A0"/>
                </a:solidFill>
                <a:latin typeface="Bookman Old Style" panose="02050604050505020204" pitchFamily="18" charset="0"/>
              </a:rPr>
              <a:t> </a:t>
            </a:r>
          </a:p>
        </p:txBody>
      </p:sp>
      <p:pic>
        <p:nvPicPr>
          <p:cNvPr id="24578" name="Picture 2" descr="http://d2eawub7utcl6.cloudfront.net/s0/uploads/locations/65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083464"/>
            <a:ext cx="3276600" cy="22599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4798874"/>
            <a:ext cx="40386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watch your mailbox for more information</a:t>
            </a:r>
            <a:endParaRPr lang="en-US" sz="3600" dirty="0">
              <a:solidFill>
                <a:srgbClr val="7030A0"/>
              </a:solidFill>
              <a:latin typeface="Bookman Old Style" panose="02050604050505020204" pitchFamily="18" charset="0"/>
            </a:endParaRPr>
          </a:p>
        </p:txBody>
      </p:sp>
      <p:pic>
        <p:nvPicPr>
          <p:cNvPr id="24580" name="Picture 4" descr="http://www.clipartbest.com/cliparts/Kcn/eMx/KcneMx4di.jpe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657" y="4910546"/>
            <a:ext cx="2087677" cy="1718854"/>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http://pix.iemoji.com/images/emoji/apple/8.3/256/thumbs-up-sign.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2600" y="5520146"/>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rot="21027547">
            <a:off x="4596558" y="4649340"/>
            <a:ext cx="419422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Thank you Adele!</a:t>
            </a:r>
            <a:endParaRPr lang="en-US" sz="3600" dirty="0">
              <a:solidFill>
                <a:srgbClr val="FF0000"/>
              </a:solidFill>
              <a:latin typeface="Bookman Old Style" panose="02050604050505020204" pitchFamily="18" charset="0"/>
            </a:endParaRPr>
          </a:p>
        </p:txBody>
      </p:sp>
      <p:sp>
        <p:nvSpPr>
          <p:cNvPr id="2" name="Rectangle 1"/>
          <p:cNvSpPr/>
          <p:nvPr/>
        </p:nvSpPr>
        <p:spPr>
          <a:xfrm>
            <a:off x="2514600" y="1828800"/>
            <a:ext cx="3429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2"/>
          <p:cNvSpPr/>
          <p:nvPr/>
        </p:nvSpPr>
        <p:spPr>
          <a:xfrm rot="20941959">
            <a:off x="3623265" y="3817809"/>
            <a:ext cx="6981619" cy="51156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9941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28600"/>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RHTA MEETINGS</a:t>
            </a:r>
            <a:endParaRPr lang="en-US" sz="3600" dirty="0">
              <a:solidFill>
                <a:srgbClr val="FF0000"/>
              </a:solidFill>
              <a:latin typeface="Bookman Old Style" panose="02050604050505020204" pitchFamily="18" charset="0"/>
            </a:endParaRPr>
          </a:p>
        </p:txBody>
      </p:sp>
      <p:sp>
        <p:nvSpPr>
          <p:cNvPr id="6" name="TextBox 5"/>
          <p:cNvSpPr txBox="1"/>
          <p:nvPr/>
        </p:nvSpPr>
        <p:spPr>
          <a:xfrm>
            <a:off x="0" y="914400"/>
            <a:ext cx="9144000" cy="954107"/>
          </a:xfrm>
          <a:prstGeom prst="rect">
            <a:avLst/>
          </a:prstGeom>
          <a:noFill/>
        </p:spPr>
        <p:txBody>
          <a:bodyPr wrap="square" rtlCol="0">
            <a:spAutoFit/>
          </a:bodyPr>
          <a:lstStyle/>
          <a:p>
            <a:pPr algn="ctr"/>
            <a:r>
              <a:rPr lang="en-US" sz="2800" dirty="0" smtClean="0">
                <a:solidFill>
                  <a:srgbClr val="7030A0"/>
                </a:solidFill>
                <a:latin typeface="Bookman Old Style" panose="02050604050505020204" pitchFamily="18" charset="0"/>
              </a:rPr>
              <a:t>4</a:t>
            </a:r>
            <a:r>
              <a:rPr lang="en-US" sz="2800" baseline="30000" dirty="0" smtClean="0">
                <a:solidFill>
                  <a:srgbClr val="7030A0"/>
                </a:solidFill>
                <a:latin typeface="Bookman Old Style" panose="02050604050505020204" pitchFamily="18" charset="0"/>
              </a:rPr>
              <a:t>TH</a:t>
            </a:r>
            <a:r>
              <a:rPr lang="en-US" sz="2800" dirty="0" smtClean="0">
                <a:solidFill>
                  <a:srgbClr val="7030A0"/>
                </a:solidFill>
                <a:latin typeface="Bookman Old Style" panose="02050604050505020204" pitchFamily="18" charset="0"/>
              </a:rPr>
              <a:t> Wednesday of every month at GMS</a:t>
            </a:r>
          </a:p>
          <a:p>
            <a:pPr algn="ctr"/>
            <a:r>
              <a:rPr lang="en-US" sz="2800" dirty="0" smtClean="0">
                <a:solidFill>
                  <a:srgbClr val="7030A0"/>
                </a:solidFill>
                <a:latin typeface="Bookman Old Style" panose="02050604050505020204" pitchFamily="18" charset="0"/>
              </a:rPr>
              <a:t> library media center 3:45</a:t>
            </a:r>
            <a:endParaRPr lang="en-US" sz="2800" dirty="0">
              <a:solidFill>
                <a:srgbClr val="7030A0"/>
              </a:solidFill>
              <a:latin typeface="Bookman Old Style" panose="02050604050505020204" pitchFamily="18" charset="0"/>
            </a:endParaRPr>
          </a:p>
        </p:txBody>
      </p:sp>
      <p:sp>
        <p:nvSpPr>
          <p:cNvPr id="5" name="TextBox 4"/>
          <p:cNvSpPr txBox="1"/>
          <p:nvPr/>
        </p:nvSpPr>
        <p:spPr>
          <a:xfrm>
            <a:off x="0" y="6182380"/>
            <a:ext cx="9144000" cy="523220"/>
          </a:xfrm>
          <a:prstGeom prst="rect">
            <a:avLst/>
          </a:prstGeom>
          <a:noFill/>
        </p:spPr>
        <p:txBody>
          <a:bodyPr wrap="square" rtlCol="0">
            <a:spAutoFit/>
          </a:bodyPr>
          <a:lstStyle/>
          <a:p>
            <a:pPr algn="ctr"/>
            <a:r>
              <a:rPr lang="en-US" sz="2800" dirty="0" smtClean="0">
                <a:solidFill>
                  <a:srgbClr val="7030A0"/>
                </a:solidFill>
                <a:latin typeface="Bookman Old Style" panose="02050604050505020204" pitchFamily="18" charset="0"/>
              </a:rPr>
              <a:t>Schedules will also be posted in your building</a:t>
            </a:r>
            <a:endParaRPr lang="en-US" sz="2800" dirty="0">
              <a:solidFill>
                <a:srgbClr val="7030A0"/>
              </a:solidFill>
              <a:latin typeface="Bookman Old Style" panose="02050604050505020204" pitchFamily="18" charset="0"/>
            </a:endParaRPr>
          </a:p>
        </p:txBody>
      </p:sp>
      <p:sp>
        <p:nvSpPr>
          <p:cNvPr id="7" name="TextBox 6"/>
          <p:cNvSpPr txBox="1"/>
          <p:nvPr/>
        </p:nvSpPr>
        <p:spPr>
          <a:xfrm>
            <a:off x="152400" y="2209801"/>
            <a:ext cx="4299397" cy="553998"/>
          </a:xfrm>
          <a:prstGeom prst="rect">
            <a:avLst/>
          </a:prstGeom>
          <a:noFill/>
        </p:spPr>
        <p:txBody>
          <a:bodyPr wrap="square" rtlCol="0">
            <a:spAutoFit/>
          </a:bodyPr>
          <a:lstStyle/>
          <a:p>
            <a:r>
              <a:rPr lang="en-US" sz="3000" dirty="0" smtClean="0">
                <a:latin typeface="Bookman Old Style" panose="02050604050505020204" pitchFamily="18" charset="0"/>
              </a:rPr>
              <a:t>September 22</a:t>
            </a:r>
            <a:r>
              <a:rPr lang="en-US" sz="3000" baseline="30000" dirty="0" smtClean="0">
                <a:latin typeface="Bookman Old Style" panose="02050604050505020204" pitchFamily="18" charset="0"/>
              </a:rPr>
              <a:t>nd</a:t>
            </a:r>
            <a:r>
              <a:rPr lang="en-US" sz="3000" dirty="0" smtClean="0">
                <a:latin typeface="Bookman Old Style" panose="02050604050505020204" pitchFamily="18" charset="0"/>
              </a:rPr>
              <a:t> </a:t>
            </a:r>
            <a:endParaRPr lang="en-US" sz="3000" dirty="0">
              <a:latin typeface="Bookman Old Style" panose="02050604050505020204" pitchFamily="18" charset="0"/>
            </a:endParaRPr>
          </a:p>
        </p:txBody>
      </p:sp>
      <p:sp>
        <p:nvSpPr>
          <p:cNvPr id="8" name="TextBox 7"/>
          <p:cNvSpPr txBox="1"/>
          <p:nvPr/>
        </p:nvSpPr>
        <p:spPr>
          <a:xfrm>
            <a:off x="152400" y="2932332"/>
            <a:ext cx="4299397" cy="584775"/>
          </a:xfrm>
          <a:prstGeom prst="rect">
            <a:avLst/>
          </a:prstGeom>
          <a:noFill/>
        </p:spPr>
        <p:txBody>
          <a:bodyPr wrap="square" rtlCol="0">
            <a:spAutoFit/>
          </a:bodyPr>
          <a:lstStyle/>
          <a:p>
            <a:r>
              <a:rPr lang="en-US" sz="3200" dirty="0" smtClean="0">
                <a:latin typeface="Bookman Old Style" panose="02050604050505020204" pitchFamily="18" charset="0"/>
              </a:rPr>
              <a:t>October 27</a:t>
            </a:r>
            <a:r>
              <a:rPr lang="en-US" sz="3200" baseline="30000" dirty="0" smtClean="0">
                <a:latin typeface="Bookman Old Style" panose="02050604050505020204" pitchFamily="18" charset="0"/>
              </a:rPr>
              <a:t>th</a:t>
            </a:r>
            <a:r>
              <a:rPr lang="en-US" sz="3200" dirty="0" smtClean="0">
                <a:latin typeface="Bookman Old Style" panose="02050604050505020204" pitchFamily="18" charset="0"/>
              </a:rPr>
              <a:t> </a:t>
            </a:r>
            <a:endParaRPr lang="en-US" sz="3200" dirty="0">
              <a:latin typeface="Bookman Old Style" panose="02050604050505020204" pitchFamily="18" charset="0"/>
            </a:endParaRPr>
          </a:p>
        </p:txBody>
      </p:sp>
      <p:sp>
        <p:nvSpPr>
          <p:cNvPr id="9" name="TextBox 8"/>
          <p:cNvSpPr txBox="1"/>
          <p:nvPr/>
        </p:nvSpPr>
        <p:spPr>
          <a:xfrm>
            <a:off x="184597" y="3694332"/>
            <a:ext cx="4800600" cy="584775"/>
          </a:xfrm>
          <a:prstGeom prst="rect">
            <a:avLst/>
          </a:prstGeom>
          <a:noFill/>
        </p:spPr>
        <p:txBody>
          <a:bodyPr wrap="square" rtlCol="0">
            <a:spAutoFit/>
          </a:bodyPr>
          <a:lstStyle/>
          <a:p>
            <a:r>
              <a:rPr lang="en-US" sz="3200" dirty="0" smtClean="0">
                <a:latin typeface="Bookman Old Style" panose="02050604050505020204" pitchFamily="18" charset="0"/>
              </a:rPr>
              <a:t>November –</a:t>
            </a:r>
            <a:r>
              <a:rPr lang="en-US" sz="2400" dirty="0" smtClean="0">
                <a:latin typeface="Bookman Old Style" panose="02050604050505020204" pitchFamily="18" charset="0"/>
              </a:rPr>
              <a:t>no meeting </a:t>
            </a:r>
            <a:endParaRPr lang="en-US" sz="2400" dirty="0">
              <a:latin typeface="Bookman Old Style" panose="02050604050505020204" pitchFamily="18" charset="0"/>
            </a:endParaRPr>
          </a:p>
        </p:txBody>
      </p:sp>
      <p:sp>
        <p:nvSpPr>
          <p:cNvPr id="10" name="TextBox 9"/>
          <p:cNvSpPr txBox="1"/>
          <p:nvPr/>
        </p:nvSpPr>
        <p:spPr>
          <a:xfrm>
            <a:off x="184597" y="4456332"/>
            <a:ext cx="4876800" cy="584775"/>
          </a:xfrm>
          <a:prstGeom prst="rect">
            <a:avLst/>
          </a:prstGeom>
          <a:noFill/>
        </p:spPr>
        <p:txBody>
          <a:bodyPr wrap="square" rtlCol="0">
            <a:spAutoFit/>
          </a:bodyPr>
          <a:lstStyle/>
          <a:p>
            <a:r>
              <a:rPr lang="en-US" sz="3200" dirty="0" smtClean="0">
                <a:latin typeface="Bookman Old Style" panose="02050604050505020204" pitchFamily="18" charset="0"/>
              </a:rPr>
              <a:t>December –</a:t>
            </a:r>
            <a:r>
              <a:rPr lang="en-US" sz="2400" dirty="0" smtClean="0">
                <a:latin typeface="Bookman Old Style" panose="02050604050505020204" pitchFamily="18" charset="0"/>
              </a:rPr>
              <a:t>no meeting</a:t>
            </a:r>
            <a:endParaRPr lang="en-US" sz="2400" dirty="0">
              <a:latin typeface="Bookman Old Style" panose="02050604050505020204" pitchFamily="18" charset="0"/>
            </a:endParaRPr>
          </a:p>
        </p:txBody>
      </p:sp>
      <p:sp>
        <p:nvSpPr>
          <p:cNvPr id="15" name="TextBox 14"/>
          <p:cNvSpPr txBox="1"/>
          <p:nvPr/>
        </p:nvSpPr>
        <p:spPr>
          <a:xfrm>
            <a:off x="4953000" y="2209800"/>
            <a:ext cx="3613597" cy="553998"/>
          </a:xfrm>
          <a:prstGeom prst="rect">
            <a:avLst/>
          </a:prstGeom>
          <a:noFill/>
        </p:spPr>
        <p:txBody>
          <a:bodyPr wrap="square" rtlCol="0">
            <a:spAutoFit/>
          </a:bodyPr>
          <a:lstStyle/>
          <a:p>
            <a:r>
              <a:rPr lang="en-US" sz="3000" dirty="0" smtClean="0">
                <a:latin typeface="Bookman Old Style" panose="02050604050505020204" pitchFamily="18" charset="0"/>
              </a:rPr>
              <a:t>January 26</a:t>
            </a:r>
            <a:r>
              <a:rPr lang="en-US" sz="3000" baseline="30000" dirty="0" smtClean="0">
                <a:latin typeface="Bookman Old Style" panose="02050604050505020204" pitchFamily="18" charset="0"/>
              </a:rPr>
              <a:t>th</a:t>
            </a:r>
            <a:r>
              <a:rPr lang="en-US" sz="3000" dirty="0" smtClean="0">
                <a:latin typeface="Bookman Old Style" panose="02050604050505020204" pitchFamily="18" charset="0"/>
              </a:rPr>
              <a:t> </a:t>
            </a:r>
            <a:endParaRPr lang="en-US" sz="3000" dirty="0">
              <a:latin typeface="Bookman Old Style" panose="02050604050505020204" pitchFamily="18" charset="0"/>
            </a:endParaRPr>
          </a:p>
        </p:txBody>
      </p:sp>
      <p:sp>
        <p:nvSpPr>
          <p:cNvPr id="16" name="TextBox 15"/>
          <p:cNvSpPr txBox="1"/>
          <p:nvPr/>
        </p:nvSpPr>
        <p:spPr>
          <a:xfrm>
            <a:off x="4953000" y="2932331"/>
            <a:ext cx="3461197" cy="584775"/>
          </a:xfrm>
          <a:prstGeom prst="rect">
            <a:avLst/>
          </a:prstGeom>
          <a:noFill/>
        </p:spPr>
        <p:txBody>
          <a:bodyPr wrap="square" rtlCol="0">
            <a:spAutoFit/>
          </a:bodyPr>
          <a:lstStyle/>
          <a:p>
            <a:r>
              <a:rPr lang="en-US" sz="3200" dirty="0" smtClean="0">
                <a:latin typeface="Bookman Old Style" panose="02050604050505020204" pitchFamily="18" charset="0"/>
              </a:rPr>
              <a:t>February 23</a:t>
            </a:r>
            <a:r>
              <a:rPr lang="en-US" sz="3200" baseline="30000" dirty="0" smtClean="0">
                <a:latin typeface="Bookman Old Style" panose="02050604050505020204" pitchFamily="18" charset="0"/>
              </a:rPr>
              <a:t>rd</a:t>
            </a:r>
            <a:r>
              <a:rPr lang="en-US" sz="3200" dirty="0" smtClean="0">
                <a:latin typeface="Bookman Old Style" panose="02050604050505020204" pitchFamily="18" charset="0"/>
              </a:rPr>
              <a:t>  </a:t>
            </a:r>
            <a:endParaRPr lang="en-US" sz="3200" dirty="0">
              <a:latin typeface="Bookman Old Style" panose="02050604050505020204" pitchFamily="18" charset="0"/>
            </a:endParaRPr>
          </a:p>
        </p:txBody>
      </p:sp>
      <p:sp>
        <p:nvSpPr>
          <p:cNvPr id="17" name="TextBox 16"/>
          <p:cNvSpPr txBox="1"/>
          <p:nvPr/>
        </p:nvSpPr>
        <p:spPr>
          <a:xfrm>
            <a:off x="4985197" y="3694331"/>
            <a:ext cx="4800600" cy="584775"/>
          </a:xfrm>
          <a:prstGeom prst="rect">
            <a:avLst/>
          </a:prstGeom>
          <a:noFill/>
        </p:spPr>
        <p:txBody>
          <a:bodyPr wrap="square" rtlCol="0">
            <a:spAutoFit/>
          </a:bodyPr>
          <a:lstStyle/>
          <a:p>
            <a:r>
              <a:rPr lang="en-US" sz="3200" dirty="0" smtClean="0">
                <a:latin typeface="Bookman Old Style" panose="02050604050505020204" pitchFamily="18" charset="0"/>
              </a:rPr>
              <a:t>March 23</a:t>
            </a:r>
            <a:r>
              <a:rPr lang="en-US" sz="3200" baseline="30000" dirty="0" smtClean="0">
                <a:latin typeface="Bookman Old Style" panose="02050604050505020204" pitchFamily="18" charset="0"/>
              </a:rPr>
              <a:t>rd</a:t>
            </a:r>
            <a:r>
              <a:rPr lang="en-US" sz="3200" dirty="0" smtClean="0">
                <a:latin typeface="Bookman Old Style" panose="02050604050505020204" pitchFamily="18" charset="0"/>
              </a:rPr>
              <a:t> </a:t>
            </a:r>
            <a:endParaRPr lang="en-US" sz="3200" dirty="0">
              <a:latin typeface="Bookman Old Style" panose="02050604050505020204" pitchFamily="18" charset="0"/>
            </a:endParaRPr>
          </a:p>
        </p:txBody>
      </p:sp>
      <p:sp>
        <p:nvSpPr>
          <p:cNvPr id="18" name="TextBox 17"/>
          <p:cNvSpPr txBox="1"/>
          <p:nvPr/>
        </p:nvSpPr>
        <p:spPr>
          <a:xfrm>
            <a:off x="4985197" y="4456331"/>
            <a:ext cx="3581400" cy="584775"/>
          </a:xfrm>
          <a:prstGeom prst="rect">
            <a:avLst/>
          </a:prstGeom>
          <a:noFill/>
        </p:spPr>
        <p:txBody>
          <a:bodyPr wrap="square" rtlCol="0">
            <a:spAutoFit/>
          </a:bodyPr>
          <a:lstStyle/>
          <a:p>
            <a:r>
              <a:rPr lang="en-US" sz="3200" dirty="0" smtClean="0">
                <a:latin typeface="Bookman Old Style" panose="02050604050505020204" pitchFamily="18" charset="0"/>
              </a:rPr>
              <a:t>April 27</a:t>
            </a:r>
            <a:r>
              <a:rPr lang="en-US" sz="3200" baseline="30000" dirty="0" smtClean="0">
                <a:latin typeface="Bookman Old Style" panose="02050604050505020204" pitchFamily="18" charset="0"/>
              </a:rPr>
              <a:t>th</a:t>
            </a:r>
            <a:r>
              <a:rPr lang="en-US" sz="3200" dirty="0" smtClean="0">
                <a:latin typeface="Bookman Old Style" panose="02050604050505020204" pitchFamily="18" charset="0"/>
              </a:rPr>
              <a:t> </a:t>
            </a:r>
            <a:endParaRPr lang="en-US" sz="3200" dirty="0">
              <a:latin typeface="Bookman Old Style" panose="02050604050505020204" pitchFamily="18" charset="0"/>
            </a:endParaRPr>
          </a:p>
        </p:txBody>
      </p:sp>
      <p:sp>
        <p:nvSpPr>
          <p:cNvPr id="19" name="TextBox 18"/>
          <p:cNvSpPr txBox="1"/>
          <p:nvPr/>
        </p:nvSpPr>
        <p:spPr>
          <a:xfrm>
            <a:off x="4985197" y="5206425"/>
            <a:ext cx="4463603" cy="584775"/>
          </a:xfrm>
          <a:prstGeom prst="rect">
            <a:avLst/>
          </a:prstGeom>
          <a:noFill/>
        </p:spPr>
        <p:txBody>
          <a:bodyPr wrap="square" rtlCol="0">
            <a:spAutoFit/>
          </a:bodyPr>
          <a:lstStyle/>
          <a:p>
            <a:r>
              <a:rPr lang="en-US" sz="3200" dirty="0" smtClean="0">
                <a:latin typeface="Bookman Old Style" panose="02050604050505020204" pitchFamily="18" charset="0"/>
              </a:rPr>
              <a:t>May 25</a:t>
            </a:r>
            <a:r>
              <a:rPr lang="en-US" sz="3200" baseline="30000" dirty="0" smtClean="0">
                <a:latin typeface="Bookman Old Style" panose="02050604050505020204" pitchFamily="18" charset="0"/>
              </a:rPr>
              <a:t>th</a:t>
            </a:r>
            <a:r>
              <a:rPr lang="en-US" sz="3200" dirty="0" smtClean="0">
                <a:latin typeface="Bookman Old Style" panose="02050604050505020204" pitchFamily="18" charset="0"/>
              </a:rPr>
              <a:t> ~ </a:t>
            </a:r>
            <a:r>
              <a:rPr lang="en-US" sz="2400" dirty="0" smtClean="0">
                <a:latin typeface="Bookman Old Style" panose="02050604050505020204" pitchFamily="18" charset="0"/>
              </a:rPr>
              <a:t>Elections</a:t>
            </a:r>
            <a:r>
              <a:rPr lang="en-US" sz="3200" dirty="0" smtClean="0">
                <a:latin typeface="Bookman Old Style" panose="02050604050505020204" pitchFamily="18" charset="0"/>
              </a:rPr>
              <a:t> </a:t>
            </a:r>
            <a:endParaRPr lang="en-US" sz="3200" dirty="0">
              <a:latin typeface="Bookman Old Style" panose="02050604050505020204" pitchFamily="18" charset="0"/>
            </a:endParaRPr>
          </a:p>
        </p:txBody>
      </p:sp>
      <p:cxnSp>
        <p:nvCxnSpPr>
          <p:cNvPr id="3" name="Straight Connector 2"/>
          <p:cNvCxnSpPr/>
          <p:nvPr/>
        </p:nvCxnSpPr>
        <p:spPr>
          <a:xfrm>
            <a:off x="4572000" y="2209800"/>
            <a:ext cx="0" cy="3581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335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8887" y="202258"/>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CERTIFICATION</a:t>
            </a:r>
            <a:endParaRPr lang="en-US" sz="3600" dirty="0">
              <a:solidFill>
                <a:srgbClr val="FF0000"/>
              </a:solidFill>
              <a:latin typeface="Bookman Old Style" panose="02050604050505020204" pitchFamily="18" charset="0"/>
            </a:endParaRPr>
          </a:p>
        </p:txBody>
      </p:sp>
      <p:sp>
        <p:nvSpPr>
          <p:cNvPr id="7" name="TextBox 6"/>
          <p:cNvSpPr txBox="1"/>
          <p:nvPr/>
        </p:nvSpPr>
        <p:spPr>
          <a:xfrm>
            <a:off x="11806" y="834479"/>
            <a:ext cx="9146146" cy="384721"/>
          </a:xfrm>
          <a:prstGeom prst="rect">
            <a:avLst/>
          </a:prstGeom>
          <a:noFill/>
        </p:spPr>
        <p:txBody>
          <a:bodyPr wrap="square" rtlCol="0">
            <a:spAutoFit/>
          </a:bodyPr>
          <a:lstStyle/>
          <a:p>
            <a:r>
              <a:rPr lang="en-US" sz="1900" dirty="0" smtClean="0">
                <a:latin typeface="Bookman Old Style" panose="02050604050505020204" pitchFamily="18" charset="0"/>
              </a:rPr>
              <a:t>It is YOUR RESPONSIBILITY to know when your CERTIFICATION EXPIRES.</a:t>
            </a:r>
            <a:endParaRPr lang="en-US" sz="1900" dirty="0">
              <a:latin typeface="Bookman Old Style" panose="02050604050505020204" pitchFamily="18" charset="0"/>
            </a:endParaRPr>
          </a:p>
        </p:txBody>
      </p:sp>
      <p:sp>
        <p:nvSpPr>
          <p:cNvPr id="8" name="TextBox 7"/>
          <p:cNvSpPr txBox="1"/>
          <p:nvPr/>
        </p:nvSpPr>
        <p:spPr>
          <a:xfrm>
            <a:off x="63321" y="1246257"/>
            <a:ext cx="9156879" cy="353943"/>
          </a:xfrm>
          <a:prstGeom prst="rect">
            <a:avLst/>
          </a:prstGeom>
          <a:noFill/>
        </p:spPr>
        <p:txBody>
          <a:bodyPr wrap="square" rtlCol="0">
            <a:spAutoFit/>
          </a:bodyPr>
          <a:lstStyle/>
          <a:p>
            <a:r>
              <a:rPr lang="en-US" sz="1700" dirty="0" smtClean="0">
                <a:latin typeface="Bookman Old Style" panose="02050604050505020204" pitchFamily="18" charset="0"/>
              </a:rPr>
              <a:t>This information can be found at the bottom of your RHTA Annual Wage Agreement  </a:t>
            </a:r>
            <a:endParaRPr lang="en-US" sz="1700" dirty="0">
              <a:latin typeface="Bookman Old Style" panose="02050604050505020204" pitchFamily="18" charset="0"/>
            </a:endParaRPr>
          </a:p>
        </p:txBody>
      </p:sp>
      <p:sp>
        <p:nvSpPr>
          <p:cNvPr id="2" name="Rectangle 1"/>
          <p:cNvSpPr/>
          <p:nvPr/>
        </p:nvSpPr>
        <p:spPr>
          <a:xfrm>
            <a:off x="13952" y="1753392"/>
            <a:ext cx="9144000" cy="5129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7" y="2012330"/>
            <a:ext cx="8896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715000" y="2786806"/>
            <a:ext cx="2438400"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362450"/>
            <a:ext cx="88963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2657898" y="2316939"/>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83545" y="5581650"/>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324600" y="4443833"/>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438698" y="4688927"/>
            <a:ext cx="2142702"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52849" y="4362450"/>
            <a:ext cx="1528551" cy="381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3581400" y="5334000"/>
            <a:ext cx="3124200" cy="70485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749" y="1066800"/>
            <a:ext cx="8610600" cy="461665"/>
          </a:xfrm>
          <a:prstGeom prst="rect">
            <a:avLst/>
          </a:prstGeom>
          <a:noFill/>
        </p:spPr>
        <p:txBody>
          <a:bodyPr wrap="square" rtlCol="0">
            <a:spAutoFit/>
          </a:bodyPr>
          <a:lstStyle/>
          <a:p>
            <a:pPr algn="ctr"/>
            <a:r>
              <a:rPr lang="en-US" sz="2400" dirty="0">
                <a:latin typeface="Bookman Old Style" panose="02050604050505020204" pitchFamily="18" charset="0"/>
              </a:rPr>
              <a:t>http://sdeportal.ct.gov/CECSFOI/FOILookup.aspx</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312" y="1905000"/>
            <a:ext cx="8743950"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33777" y="228600"/>
            <a:ext cx="86106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Look up your certification online!</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298777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304800"/>
            <a:ext cx="63246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HAVE A GREAT YEAR!</a:t>
            </a:r>
            <a:endParaRPr lang="en-US" sz="3600" dirty="0">
              <a:solidFill>
                <a:srgbClr val="FF0000"/>
              </a:solidFill>
              <a:latin typeface="Bookman Old Style" panose="02050604050505020204" pitchFamily="18" charset="0"/>
            </a:endParaRPr>
          </a:p>
        </p:txBody>
      </p:sp>
      <p:sp>
        <p:nvSpPr>
          <p:cNvPr id="6" name="TextBox 5"/>
          <p:cNvSpPr txBox="1"/>
          <p:nvPr/>
        </p:nvSpPr>
        <p:spPr>
          <a:xfrm>
            <a:off x="1219200" y="9906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We’re here if you need us!</a:t>
            </a:r>
            <a:endParaRPr lang="en-US" sz="3600" dirty="0">
              <a:solidFill>
                <a:srgbClr val="7030A0"/>
              </a:solidFill>
              <a:latin typeface="Bookman Old Style" panose="02050604050505020204" pitchFamily="18" charset="0"/>
            </a:endParaRPr>
          </a:p>
        </p:txBody>
      </p:sp>
      <p:sp>
        <p:nvSpPr>
          <p:cNvPr id="2" name="AutoShape 4" descr="16 Funny Teacher Memes About School Reopening This Fal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16 Funny Teacher Memes About School Reopening This Fal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16 Funny Teacher Memes About School Reopening This Fal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16 Funny Teacher Memes About School Reopening This Fal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355" y="1828800"/>
            <a:ext cx="4657725" cy="471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9896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295400"/>
            <a:ext cx="7086600" cy="2308324"/>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CONTINUE TO THE NEXT SLIDE FOR MORE INFORMATION!</a:t>
            </a:r>
            <a:endParaRPr lang="en-US" sz="48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518655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PAYSTUB ON THE WEB PORTAL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76200" y="2073295"/>
            <a:ext cx="8991600" cy="1892826"/>
          </a:xfrm>
          <a:prstGeom prst="rect">
            <a:avLst/>
          </a:prstGeom>
          <a:noFill/>
        </p:spPr>
        <p:txBody>
          <a:bodyPr wrap="square" rtlCol="0">
            <a:spAutoFit/>
          </a:bodyPr>
          <a:lstStyle/>
          <a:p>
            <a:pPr algn="ctr" fontAlgn="b"/>
            <a:r>
              <a:rPr lang="en-US" sz="3400" dirty="0">
                <a:latin typeface="Cambria Math" panose="02040503050406030204" pitchFamily="18" charset="0"/>
                <a:ea typeface="Cambria Math" panose="02040503050406030204" pitchFamily="18" charset="0"/>
              </a:rPr>
              <a:t>Employee self service portal for infinite visions</a:t>
            </a:r>
            <a:r>
              <a:rPr lang="en-US" sz="3400" dirty="0" smtClean="0">
                <a:latin typeface="Cambria Math" panose="02040503050406030204" pitchFamily="18" charset="0"/>
                <a:ea typeface="Cambria Math" panose="02040503050406030204" pitchFamily="18" charset="0"/>
              </a:rPr>
              <a:t>.</a:t>
            </a:r>
          </a:p>
          <a:p>
            <a:pPr algn="ctr" fontAlgn="b"/>
            <a:endParaRPr lang="en-US" dirty="0"/>
          </a:p>
          <a:p>
            <a:pPr algn="ctr" fontAlgn="b"/>
            <a:r>
              <a:rPr lang="en-US" sz="2400" dirty="0" smtClean="0"/>
              <a:t>  The </a:t>
            </a:r>
            <a:r>
              <a:rPr lang="en-US" sz="2400" dirty="0"/>
              <a:t>link </a:t>
            </a:r>
            <a:r>
              <a:rPr lang="en-US" sz="2400" dirty="0" smtClean="0"/>
              <a:t>is    </a:t>
            </a:r>
            <a:r>
              <a:rPr lang="en-US" sz="2400" dirty="0" smtClean="0">
                <a:hlinkClick r:id="rId2"/>
              </a:rPr>
              <a:t>https</a:t>
            </a:r>
            <a:r>
              <a:rPr lang="en-US" sz="2400" dirty="0">
                <a:hlinkClick r:id="rId2"/>
              </a:rPr>
              <a:t>://</a:t>
            </a:r>
            <a:r>
              <a:rPr lang="en-US" sz="2400" dirty="0" smtClean="0">
                <a:hlinkClick r:id="rId2"/>
              </a:rPr>
              <a:t>ivisions.tylertech.com/RockyHillESS</a:t>
            </a:r>
            <a:endParaRPr lang="en-US" sz="2400" dirty="0" smtClean="0"/>
          </a:p>
          <a:p>
            <a:pPr algn="ctr" fontAlgn="b"/>
            <a:endParaRPr lang="en-US" dirty="0" smtClean="0"/>
          </a:p>
          <a:p>
            <a:pPr algn="ctr" fontAlgn="b"/>
            <a:r>
              <a:rPr lang="en-US" sz="2300" dirty="0">
                <a:latin typeface="Cambria Math" panose="02040503050406030204" pitchFamily="18" charset="0"/>
                <a:ea typeface="Cambria Math" panose="02040503050406030204" pitchFamily="18" charset="0"/>
              </a:rPr>
              <a:t>Email from </a:t>
            </a:r>
            <a:r>
              <a:rPr lang="en-US" sz="2300" dirty="0" smtClean="0">
                <a:latin typeface="Cambria Math" panose="02040503050406030204" pitchFamily="18" charset="0"/>
                <a:ea typeface="Cambria Math" panose="02040503050406030204" pitchFamily="18" charset="0"/>
              </a:rPr>
              <a:t>JoAnn </a:t>
            </a:r>
            <a:r>
              <a:rPr lang="en-US" sz="2300" dirty="0" err="1" smtClean="0">
                <a:latin typeface="Cambria Math" panose="02040503050406030204" pitchFamily="18" charset="0"/>
                <a:ea typeface="Cambria Math" panose="02040503050406030204" pitchFamily="18" charset="0"/>
              </a:rPr>
              <a:t>Turcotte</a:t>
            </a:r>
            <a:r>
              <a:rPr lang="en-US" sz="2300" dirty="0" smtClean="0">
                <a:latin typeface="Cambria Math" panose="02040503050406030204" pitchFamily="18" charset="0"/>
                <a:ea typeface="Cambria Math" panose="02040503050406030204" pitchFamily="18" charset="0"/>
              </a:rPr>
              <a:t> or </a:t>
            </a:r>
            <a:r>
              <a:rPr lang="en-US" sz="2300" dirty="0" err="1" smtClean="0">
                <a:latin typeface="Cambria Math" panose="02040503050406030204" pitchFamily="18" charset="0"/>
                <a:ea typeface="Cambria Math" panose="02040503050406030204" pitchFamily="18" charset="0"/>
              </a:rPr>
              <a:t>Tsampica</a:t>
            </a:r>
            <a:r>
              <a:rPr lang="en-US" sz="2300" dirty="0" smtClean="0">
                <a:latin typeface="Cambria Math" panose="02040503050406030204" pitchFamily="18" charset="0"/>
                <a:ea typeface="Cambria Math" panose="02040503050406030204" pitchFamily="18" charset="0"/>
              </a:rPr>
              <a:t> </a:t>
            </a:r>
            <a:r>
              <a:rPr lang="en-US" sz="2300" dirty="0">
                <a:latin typeface="Cambria Math" panose="02040503050406030204" pitchFamily="18" charset="0"/>
                <a:ea typeface="Cambria Math" panose="02040503050406030204" pitchFamily="18" charset="0"/>
              </a:rPr>
              <a:t>Mal </a:t>
            </a:r>
            <a:r>
              <a:rPr lang="en-US" sz="2300" dirty="0" smtClean="0">
                <a:latin typeface="Cambria Math" panose="02040503050406030204" pitchFamily="18" charset="0"/>
                <a:ea typeface="Cambria Math" panose="02040503050406030204" pitchFamily="18" charset="0"/>
              </a:rPr>
              <a:t>if you need help.</a:t>
            </a:r>
            <a:endParaRPr lang="en-US" sz="2300" dirty="0"/>
          </a:p>
        </p:txBody>
      </p:sp>
      <p:sp>
        <p:nvSpPr>
          <p:cNvPr id="15" name="TextBox 14"/>
          <p:cNvSpPr txBox="1"/>
          <p:nvPr/>
        </p:nvSpPr>
        <p:spPr>
          <a:xfrm>
            <a:off x="1981200" y="1097657"/>
            <a:ext cx="4800600" cy="584775"/>
          </a:xfrm>
          <a:prstGeom prst="rect">
            <a:avLst/>
          </a:prstGeom>
          <a:noFill/>
        </p:spPr>
        <p:txBody>
          <a:bodyPr wrap="square" rtlCol="0">
            <a:spAutoFit/>
          </a:bodyPr>
          <a:lstStyle/>
          <a:p>
            <a:pPr algn="ctr"/>
            <a:r>
              <a:rPr lang="en-US" sz="3200" dirty="0" smtClean="0">
                <a:latin typeface="Cambria Math" panose="02040503050406030204" pitchFamily="18" charset="0"/>
                <a:ea typeface="Cambria Math" panose="02040503050406030204" pitchFamily="18" charset="0"/>
              </a:rPr>
              <a:t>2 ways to get there…..</a:t>
            </a:r>
            <a:endParaRPr lang="en-US" sz="3200" dirty="0">
              <a:latin typeface="Cambria Math" panose="02040503050406030204" pitchFamily="18" charset="0"/>
              <a:ea typeface="Cambria Math" panose="02040503050406030204" pitchFamily="18" charset="0"/>
            </a:endParaRPr>
          </a:p>
        </p:txBody>
      </p:sp>
      <p:sp>
        <p:nvSpPr>
          <p:cNvPr id="16" name="TextBox 15"/>
          <p:cNvSpPr txBox="1"/>
          <p:nvPr/>
        </p:nvSpPr>
        <p:spPr>
          <a:xfrm>
            <a:off x="3921456" y="4343400"/>
            <a:ext cx="1072487" cy="615553"/>
          </a:xfrm>
          <a:prstGeom prst="rect">
            <a:avLst/>
          </a:prstGeom>
          <a:noFill/>
        </p:spPr>
        <p:txBody>
          <a:bodyPr wrap="square" rtlCol="0">
            <a:spAutoFit/>
          </a:bodyPr>
          <a:lstStyle/>
          <a:p>
            <a:pPr fontAlgn="b"/>
            <a:r>
              <a:rPr lang="en-US" sz="3400" b="1" dirty="0" smtClean="0">
                <a:latin typeface="Bookman Old Style" panose="02050604050505020204" pitchFamily="18" charset="0"/>
                <a:ea typeface="Cambria Math" panose="02040503050406030204" pitchFamily="18" charset="0"/>
              </a:rPr>
              <a:t>OR</a:t>
            </a:r>
            <a:endParaRPr lang="en-US" sz="2300" b="1" dirty="0">
              <a:latin typeface="Bookman Old Style" panose="02050604050505020204" pitchFamily="18" charset="0"/>
            </a:endParaRPr>
          </a:p>
        </p:txBody>
      </p:sp>
      <p:sp>
        <p:nvSpPr>
          <p:cNvPr id="17" name="TextBox 16"/>
          <p:cNvSpPr txBox="1"/>
          <p:nvPr/>
        </p:nvSpPr>
        <p:spPr>
          <a:xfrm>
            <a:off x="76200" y="5255314"/>
            <a:ext cx="8991600" cy="615553"/>
          </a:xfrm>
          <a:prstGeom prst="rect">
            <a:avLst/>
          </a:prstGeom>
          <a:noFill/>
        </p:spPr>
        <p:txBody>
          <a:bodyPr wrap="square" rtlCol="0">
            <a:spAutoFit/>
          </a:bodyPr>
          <a:lstStyle/>
          <a:p>
            <a:pPr fontAlgn="b"/>
            <a:r>
              <a:rPr lang="en-US" sz="3400" dirty="0" smtClean="0">
                <a:latin typeface="Cambria Math" panose="02040503050406030204" pitchFamily="18" charset="0"/>
                <a:ea typeface="Cambria Math" panose="02040503050406030204" pitchFamily="18" charset="0"/>
              </a:rPr>
              <a:t>Sign in through school website, rockyhillps.com</a:t>
            </a:r>
            <a:endParaRPr lang="en-US" sz="2300" dirty="0"/>
          </a:p>
        </p:txBody>
      </p:sp>
      <p:sp>
        <p:nvSpPr>
          <p:cNvPr id="2" name="Rectangle 1"/>
          <p:cNvSpPr/>
          <p:nvPr/>
        </p:nvSpPr>
        <p:spPr>
          <a:xfrm>
            <a:off x="76200" y="2073295"/>
            <a:ext cx="8915400" cy="21177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 y="5033665"/>
            <a:ext cx="8991600" cy="10588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7252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PAYSTUB ON THE WEB PORTAL</a:t>
            </a:r>
            <a:endParaRPr lang="en-US" sz="3600" dirty="0">
              <a:solidFill>
                <a:srgbClr val="FF0000"/>
              </a:solidFill>
              <a:latin typeface="Bookman Old Style" panose="0205060405050502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082" y="914400"/>
            <a:ext cx="8124825" cy="537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5029200" y="4267200"/>
            <a:ext cx="2819400" cy="457200"/>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 name="TextBox 1"/>
          <p:cNvSpPr txBox="1"/>
          <p:nvPr/>
        </p:nvSpPr>
        <p:spPr>
          <a:xfrm>
            <a:off x="1066800" y="4038600"/>
            <a:ext cx="3276600" cy="1477328"/>
          </a:xfrm>
          <a:prstGeom prst="rect">
            <a:avLst/>
          </a:prstGeom>
          <a:noFill/>
        </p:spPr>
        <p:txBody>
          <a:bodyPr wrap="square" rtlCol="0">
            <a:spAutoFit/>
          </a:bodyPr>
          <a:lstStyle/>
          <a:p>
            <a:pPr algn="ctr"/>
            <a:r>
              <a:rPr lang="en-US" dirty="0" smtClean="0">
                <a:hlinkClick r:id="rId3"/>
              </a:rPr>
              <a:t>www.rockyhillps.com</a:t>
            </a:r>
            <a:endParaRPr lang="en-US" dirty="0" smtClean="0"/>
          </a:p>
          <a:p>
            <a:pPr algn="ctr"/>
            <a:endParaRPr lang="en-US" dirty="0" smtClean="0"/>
          </a:p>
          <a:p>
            <a:pPr algn="ctr"/>
            <a:r>
              <a:rPr lang="en-US" dirty="0" smtClean="0"/>
              <a:t>Faculty Resources</a:t>
            </a:r>
          </a:p>
          <a:p>
            <a:pPr algn="ctr"/>
            <a:endParaRPr lang="en-US" dirty="0" smtClean="0"/>
          </a:p>
          <a:p>
            <a:pPr algn="ctr"/>
            <a:r>
              <a:rPr lang="en-US" dirty="0" smtClean="0"/>
              <a:t>Infinite Visions Employee Portal</a:t>
            </a:r>
            <a:endParaRPr lang="en-US" dirty="0"/>
          </a:p>
        </p:txBody>
      </p:sp>
      <p:sp>
        <p:nvSpPr>
          <p:cNvPr id="3" name="Rectangle 2"/>
          <p:cNvSpPr/>
          <p:nvPr/>
        </p:nvSpPr>
        <p:spPr>
          <a:xfrm>
            <a:off x="914400" y="3886200"/>
            <a:ext cx="35433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4706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94" y="2918155"/>
            <a:ext cx="8915400" cy="3177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V="1">
            <a:off x="8153400" y="3505200"/>
            <a:ext cx="382764" cy="100187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4724400"/>
            <a:ext cx="1371600" cy="461665"/>
          </a:xfrm>
          <a:prstGeom prst="rect">
            <a:avLst/>
          </a:prstGeom>
          <a:solidFill>
            <a:srgbClr val="FFFF00"/>
          </a:solidFill>
          <a:ln>
            <a:solidFill>
              <a:srgbClr val="FF0000"/>
            </a:solidFill>
          </a:ln>
        </p:spPr>
        <p:txBody>
          <a:bodyPr wrap="square" rtlCol="0">
            <a:spAutoFit/>
          </a:bodyPr>
          <a:lstStyle/>
          <a:p>
            <a:pPr algn="ctr"/>
            <a:r>
              <a:rPr lang="en-US" sz="2400" b="1" dirty="0" smtClean="0">
                <a:solidFill>
                  <a:srgbClr val="FF0000"/>
                </a:solidFill>
              </a:rPr>
              <a:t>Log in</a:t>
            </a:r>
            <a:endParaRPr lang="en-US" sz="2400" b="1" dirty="0">
              <a:solidFill>
                <a:srgbClr val="FF0000"/>
              </a:solidFill>
            </a:endParaRPr>
          </a:p>
        </p:txBody>
      </p:sp>
      <p:sp>
        <p:nvSpPr>
          <p:cNvPr id="9" name="TextBox 8"/>
          <p:cNvSpPr txBox="1"/>
          <p:nvPr/>
        </p:nvSpPr>
        <p:spPr>
          <a:xfrm>
            <a:off x="820630" y="1981200"/>
            <a:ext cx="76962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PAYSTUB ON THE WEB PORTAL CONTINUED…</a:t>
            </a:r>
            <a:endParaRPr lang="en-US" sz="2400" dirty="0">
              <a:solidFill>
                <a:srgbClr val="FF0000"/>
              </a:solidFill>
              <a:latin typeface="Bookman Old Style" panose="02050604050505020204" pitchFamily="18" charset="0"/>
            </a:endParaRPr>
          </a:p>
        </p:txBody>
      </p:sp>
      <p:sp>
        <p:nvSpPr>
          <p:cNvPr id="11" name="TextBox 10"/>
          <p:cNvSpPr txBox="1"/>
          <p:nvPr/>
        </p:nvSpPr>
        <p:spPr>
          <a:xfrm>
            <a:off x="-2146" y="262116"/>
            <a:ext cx="9146146" cy="1261884"/>
          </a:xfrm>
          <a:prstGeom prst="rect">
            <a:avLst/>
          </a:prstGeom>
          <a:noFill/>
        </p:spPr>
        <p:txBody>
          <a:bodyPr wrap="square" rtlCol="0">
            <a:spAutoFit/>
          </a:bodyPr>
          <a:lstStyle/>
          <a:p>
            <a:r>
              <a:rPr lang="en-US" sz="1900" dirty="0" smtClean="0">
                <a:latin typeface="Bookman Old Style" panose="02050604050505020204" pitchFamily="18" charset="0"/>
              </a:rPr>
              <a:t>Log in just as you would the computer in your classroom.  If this is your first time logging in use “Changeme15!” as your initial password.  You will be prompted to change password.  Do not register as an employee, you have already been registered.  </a:t>
            </a:r>
            <a:endParaRPr lang="en-US" sz="1900" dirty="0">
              <a:latin typeface="Bookman Old Style" panose="02050604050505020204" pitchFamily="18" charset="0"/>
            </a:endParaRPr>
          </a:p>
        </p:txBody>
      </p:sp>
      <p:cxnSp>
        <p:nvCxnSpPr>
          <p:cNvPr id="13" name="Straight Connector 12"/>
          <p:cNvCxnSpPr/>
          <p:nvPr/>
        </p:nvCxnSpPr>
        <p:spPr>
          <a:xfrm flipV="1">
            <a:off x="11806" y="1752599"/>
            <a:ext cx="9055994" cy="1"/>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8599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0045"/>
            <a:ext cx="8991600" cy="3059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90600" y="381000"/>
            <a:ext cx="76962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PAYSTUB ON THE WEB PORTAL CONTINUED…</a:t>
            </a:r>
            <a:endParaRPr lang="en-US" sz="2400" dirty="0">
              <a:solidFill>
                <a:srgbClr val="FF0000"/>
              </a:solidFill>
              <a:latin typeface="Bookman Old Style" panose="02050604050505020204" pitchFamily="18" charset="0"/>
            </a:endParaRPr>
          </a:p>
        </p:txBody>
      </p:sp>
      <p:cxnSp>
        <p:nvCxnSpPr>
          <p:cNvPr id="7" name="Straight Arrow Connector 6"/>
          <p:cNvCxnSpPr/>
          <p:nvPr/>
        </p:nvCxnSpPr>
        <p:spPr>
          <a:xfrm flipV="1">
            <a:off x="12192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1336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4722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773" y="228600"/>
            <a:ext cx="8914027"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1677774" y="2286000"/>
            <a:ext cx="2895600" cy="699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21106273">
            <a:off x="4798222" y="389061"/>
            <a:ext cx="4057719" cy="1569660"/>
          </a:xfrm>
          <a:prstGeom prst="rect">
            <a:avLst/>
          </a:prstGeom>
          <a:solidFill>
            <a:srgbClr val="FFFF00"/>
          </a:solidFill>
        </p:spPr>
        <p:txBody>
          <a:bodyPr wrap="square" rtlCol="0">
            <a:spAutoFit/>
          </a:bodyPr>
          <a:lstStyle/>
          <a:p>
            <a:pPr algn="ctr"/>
            <a:r>
              <a:rPr lang="en-US" sz="2400" b="1" dirty="0" smtClean="0">
                <a:solidFill>
                  <a:srgbClr val="FF0000"/>
                </a:solidFill>
                <a:latin typeface="Bookman Old Style" panose="02050604050505020204" pitchFamily="18" charset="0"/>
              </a:rPr>
              <a:t>This is where you will be able to keep track of TRB, insurance, and 403B contributions </a:t>
            </a:r>
            <a:r>
              <a:rPr lang="en-US" sz="2400" b="1" dirty="0" err="1" smtClean="0">
                <a:solidFill>
                  <a:srgbClr val="FF0000"/>
                </a:solidFill>
                <a:latin typeface="Bookman Old Style" panose="02050604050505020204" pitchFamily="18" charset="0"/>
              </a:rPr>
              <a:t>etc</a:t>
            </a:r>
            <a:endParaRPr lang="en-US" sz="24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7923440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7" y="228599"/>
            <a:ext cx="8800870" cy="4953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429904" y="2516874"/>
            <a:ext cx="1600200" cy="4953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21040261">
            <a:off x="3657178" y="4114957"/>
            <a:ext cx="4800600" cy="1200329"/>
          </a:xfrm>
          <a:prstGeom prst="rect">
            <a:avLst/>
          </a:prstGeom>
          <a:solidFill>
            <a:srgbClr val="FFFF00"/>
          </a:solidFill>
        </p:spPr>
        <p:txBody>
          <a:bodyPr wrap="square" rtlCol="0">
            <a:spAutoFit/>
          </a:bodyPr>
          <a:lstStyle/>
          <a:p>
            <a:pPr algn="ctr"/>
            <a:r>
              <a:rPr lang="en-US" sz="2400" b="1" dirty="0" smtClean="0">
                <a:solidFill>
                  <a:srgbClr val="FF0000"/>
                </a:solidFill>
                <a:latin typeface="Bookman Old Style" panose="02050604050505020204" pitchFamily="18" charset="0"/>
              </a:rPr>
              <a:t>This is where you will be able to keep track sick days and discretionary days</a:t>
            </a:r>
            <a:endParaRPr lang="en-US" sz="24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4017670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9826992" cy="307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50845" y="4332982"/>
            <a:ext cx="7772400" cy="1077218"/>
          </a:xfrm>
          <a:prstGeom prst="rect">
            <a:avLst/>
          </a:prstGeom>
          <a:noFill/>
        </p:spPr>
        <p:txBody>
          <a:bodyPr wrap="square" rtlCol="0">
            <a:spAutoFit/>
          </a:bodyPr>
          <a:lstStyle/>
          <a:p>
            <a:pPr algn="ctr"/>
            <a:r>
              <a:rPr lang="en-US" sz="3200" dirty="0" smtClean="0">
                <a:latin typeface="Bookman Old Style" panose="02050604050505020204" pitchFamily="18" charset="0"/>
              </a:rPr>
              <a:t>Be sure to monitor your sick days, insurance contributions and the like.</a:t>
            </a:r>
            <a:endParaRPr lang="en-US" sz="3200" dirty="0">
              <a:latin typeface="Bookman Old Style" panose="02050604050505020204" pitchFamily="18" charset="0"/>
            </a:endParaRPr>
          </a:p>
        </p:txBody>
      </p:sp>
    </p:spTree>
    <p:extLst>
      <p:ext uri="{BB962C8B-B14F-4D97-AF65-F5344CB8AC3E}">
        <p14:creationId xmlns:p14="http://schemas.microsoft.com/office/powerpoint/2010/main" val="20530501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3429000"/>
            <a:ext cx="5029200" cy="2554545"/>
          </a:xfrm>
          <a:prstGeom prst="rect">
            <a:avLst/>
          </a:prstGeom>
          <a:noFill/>
        </p:spPr>
        <p:txBody>
          <a:bodyPr wrap="square" rtlCol="0">
            <a:spAutoFit/>
          </a:bodyPr>
          <a:lstStyle/>
          <a:p>
            <a:pPr algn="ctr"/>
            <a:r>
              <a:rPr lang="en-US" sz="3200" dirty="0" smtClean="0">
                <a:latin typeface="Bookman Old Style" panose="02050604050505020204" pitchFamily="18" charset="0"/>
              </a:rPr>
              <a:t>Article 30 B page 22 your </a:t>
            </a:r>
            <a:r>
              <a:rPr lang="en-US" sz="3200" b="1" dirty="0" smtClean="0">
                <a:solidFill>
                  <a:srgbClr val="FF0000"/>
                </a:solidFill>
                <a:latin typeface="Bookman Old Style" panose="02050604050505020204" pitchFamily="18" charset="0"/>
              </a:rPr>
              <a:t>last</a:t>
            </a:r>
            <a:r>
              <a:rPr lang="en-US" sz="3200" dirty="0" smtClean="0">
                <a:latin typeface="Bookman Old Style" panose="02050604050505020204" pitchFamily="18" charset="0"/>
              </a:rPr>
              <a:t> </a:t>
            </a:r>
            <a:r>
              <a:rPr lang="en-US" sz="3200" b="1" dirty="0" smtClean="0">
                <a:solidFill>
                  <a:srgbClr val="FF0000"/>
                </a:solidFill>
                <a:latin typeface="Bookman Old Style" panose="02050604050505020204" pitchFamily="18" charset="0"/>
              </a:rPr>
              <a:t>paycheck</a:t>
            </a:r>
            <a:r>
              <a:rPr lang="en-US" sz="3200" dirty="0" smtClean="0">
                <a:latin typeface="Bookman Old Style" panose="02050604050505020204" pitchFamily="18" charset="0"/>
              </a:rPr>
              <a:t> this year will be </a:t>
            </a:r>
            <a:r>
              <a:rPr lang="en-US" sz="3200" b="1" dirty="0" smtClean="0">
                <a:solidFill>
                  <a:srgbClr val="FF0000"/>
                </a:solidFill>
                <a:latin typeface="Bookman Old Style" panose="02050604050505020204" pitchFamily="18" charset="0"/>
              </a:rPr>
              <a:t>June 10</a:t>
            </a:r>
            <a:r>
              <a:rPr lang="en-US" sz="3200" b="1" baseline="30000" dirty="0" smtClean="0">
                <a:solidFill>
                  <a:srgbClr val="FF0000"/>
                </a:solidFill>
                <a:latin typeface="Bookman Old Style" panose="02050604050505020204" pitchFamily="18" charset="0"/>
              </a:rPr>
              <a:t>th</a:t>
            </a:r>
            <a:r>
              <a:rPr lang="en-US" sz="3200" b="1" dirty="0" smtClean="0">
                <a:solidFill>
                  <a:srgbClr val="FF0000"/>
                </a:solidFill>
                <a:latin typeface="Bookman Old Style" panose="02050604050505020204" pitchFamily="18" charset="0"/>
              </a:rPr>
              <a:t> </a:t>
            </a:r>
            <a:r>
              <a:rPr lang="en-US" sz="3200" dirty="0" smtClean="0">
                <a:latin typeface="Bookman Old Style" panose="02050604050505020204" pitchFamily="18" charset="0"/>
              </a:rPr>
              <a:t>regardless of the last day of school</a:t>
            </a:r>
            <a:r>
              <a:rPr lang="en-US" sz="3200" dirty="0">
                <a:latin typeface="Bookman Old Style" panose="02050604050505020204" pitchFamily="18" charset="0"/>
              </a:rPr>
              <a:t>.</a:t>
            </a:r>
          </a:p>
        </p:txBody>
      </p:sp>
      <p:sp>
        <p:nvSpPr>
          <p:cNvPr id="2" name="Rectangle 1"/>
          <p:cNvSpPr/>
          <p:nvPr/>
        </p:nvSpPr>
        <p:spPr>
          <a:xfrm>
            <a:off x="-76200" y="0"/>
            <a:ext cx="9220200" cy="3124200"/>
          </a:xfrm>
          <a:prstGeom prst="rect">
            <a:avLst/>
          </a:prstGeom>
          <a:solidFill>
            <a:srgbClr val="7BF4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19095" cy="267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2895600" y="762000"/>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57800" y="3478411"/>
            <a:ext cx="3733800" cy="2954655"/>
          </a:xfrm>
          <a:prstGeom prst="rect">
            <a:avLst/>
          </a:prstGeom>
          <a:noFill/>
        </p:spPr>
        <p:txBody>
          <a:bodyPr wrap="square" rtlCol="0">
            <a:spAutoFit/>
          </a:bodyPr>
          <a:lstStyle/>
          <a:p>
            <a:pPr algn="ctr"/>
            <a:r>
              <a:rPr lang="en-US" sz="2300" dirty="0" smtClean="0">
                <a:latin typeface="Bookman Old Style" panose="02050604050505020204" pitchFamily="18" charset="0"/>
              </a:rPr>
              <a:t>This information can be found on the district website under </a:t>
            </a:r>
          </a:p>
          <a:p>
            <a:pPr algn="ctr"/>
            <a:endParaRPr lang="en-US" sz="1200" dirty="0" smtClean="0">
              <a:latin typeface="Bookman Old Style" panose="02050604050505020204" pitchFamily="18" charset="0"/>
            </a:endParaRP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staff resources</a:t>
            </a: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forms and documents</a:t>
            </a: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payroll forms</a:t>
            </a:r>
            <a:endParaRPr lang="en-US" sz="2300" dirty="0">
              <a:latin typeface="Bookman Old Style" panose="02050604050505020204" pitchFamily="18" charset="0"/>
            </a:endParaRPr>
          </a:p>
        </p:txBody>
      </p:sp>
      <p:cxnSp>
        <p:nvCxnSpPr>
          <p:cNvPr id="4" name="Straight Connector 3"/>
          <p:cNvCxnSpPr/>
          <p:nvPr/>
        </p:nvCxnSpPr>
        <p:spPr>
          <a:xfrm>
            <a:off x="5181600" y="3124200"/>
            <a:ext cx="0" cy="3733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8564" y="228600"/>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1" y="1219200"/>
            <a:ext cx="7315200" cy="556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6553200" cy="539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rot="20586732">
            <a:off x="5690655" y="4565239"/>
            <a:ext cx="3257747" cy="830997"/>
          </a:xfrm>
          <a:prstGeom prst="rect">
            <a:avLst/>
          </a:prstGeom>
          <a:solidFill>
            <a:schemeClr val="bg1"/>
          </a:solidFill>
          <a:ln>
            <a:solidFill>
              <a:schemeClr val="tx1"/>
            </a:solidFill>
          </a:ln>
        </p:spPr>
        <p:txBody>
          <a:bodyPr wrap="square" rtlCol="0">
            <a:spAutoFit/>
          </a:bodyPr>
          <a:lstStyle/>
          <a:p>
            <a:pPr algn="ctr"/>
            <a:r>
              <a:rPr lang="en-US" sz="2400" dirty="0" smtClean="0">
                <a:solidFill>
                  <a:srgbClr val="FF0000"/>
                </a:solidFill>
                <a:latin typeface="Bookman Old Style" panose="02050604050505020204" pitchFamily="18" charset="0"/>
              </a:rPr>
              <a:t>Article 28 A, B &amp; D</a:t>
            </a:r>
          </a:p>
          <a:p>
            <a:pPr algn="ctr"/>
            <a:r>
              <a:rPr lang="en-US" sz="2400" dirty="0" smtClean="0">
                <a:solidFill>
                  <a:srgbClr val="FF0000"/>
                </a:solidFill>
                <a:latin typeface="Bookman Old Style" panose="02050604050505020204" pitchFamily="18" charset="0"/>
              </a:rPr>
              <a:t>page 19</a:t>
            </a:r>
            <a:endParaRPr lang="en-US" sz="2400" dirty="0">
              <a:solidFill>
                <a:srgbClr val="FF0000"/>
              </a:solidFill>
              <a:latin typeface="Bookman Old Style" panose="02050604050505020204" pitchFamily="18" charset="0"/>
            </a:endParaRPr>
          </a:p>
        </p:txBody>
      </p:sp>
      <p:sp>
        <p:nvSpPr>
          <p:cNvPr id="21" name="TextBox 20"/>
          <p:cNvSpPr txBox="1"/>
          <p:nvPr/>
        </p:nvSpPr>
        <p:spPr>
          <a:xfrm rot="20765548">
            <a:off x="3296598" y="1813077"/>
            <a:ext cx="5449030" cy="830997"/>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Equivalent to the cost of a </a:t>
            </a:r>
            <a:r>
              <a:rPr lang="en-US" sz="2400" dirty="0" smtClean="0">
                <a:solidFill>
                  <a:srgbClr val="FF0000"/>
                </a:solidFill>
                <a:latin typeface="Bookman Old Style" panose="02050604050505020204" pitchFamily="18" charset="0"/>
              </a:rPr>
              <a:t>3 credit </a:t>
            </a:r>
            <a:r>
              <a:rPr lang="en-US" sz="2400" dirty="0" smtClean="0">
                <a:latin typeface="Bookman Old Style" panose="02050604050505020204" pitchFamily="18" charset="0"/>
              </a:rPr>
              <a:t>UConn graduate course</a:t>
            </a:r>
            <a:endParaRPr lang="en-US" sz="2400" dirty="0">
              <a:latin typeface="Bookman Old Style" panose="02050604050505020204" pitchFamily="18" charset="0"/>
            </a:endParaRPr>
          </a:p>
        </p:txBody>
      </p:sp>
      <p:sp>
        <p:nvSpPr>
          <p:cNvPr id="22" name="TextBox 21"/>
          <p:cNvSpPr txBox="1"/>
          <p:nvPr/>
        </p:nvSpPr>
        <p:spPr>
          <a:xfrm rot="20652080">
            <a:off x="3941690" y="2774210"/>
            <a:ext cx="4835055"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Allowed </a:t>
            </a:r>
            <a:r>
              <a:rPr lang="en-US" sz="2400" dirty="0" smtClean="0">
                <a:solidFill>
                  <a:srgbClr val="FF0000"/>
                </a:solidFill>
                <a:latin typeface="Bookman Old Style" panose="02050604050505020204" pitchFamily="18" charset="0"/>
              </a:rPr>
              <a:t>TWO</a:t>
            </a:r>
            <a:r>
              <a:rPr lang="en-US" sz="2400" dirty="0" smtClean="0">
                <a:latin typeface="Bookman Old Style" panose="02050604050505020204" pitchFamily="18" charset="0"/>
              </a:rPr>
              <a:t> courses per year</a:t>
            </a:r>
            <a:endParaRPr lang="en-US" sz="2400" dirty="0">
              <a:latin typeface="Bookman Old Style" panose="02050604050505020204" pitchFamily="18" charset="0"/>
            </a:endParaRPr>
          </a:p>
        </p:txBody>
      </p:sp>
      <p:sp>
        <p:nvSpPr>
          <p:cNvPr id="23" name="TextBox 22"/>
          <p:cNvSpPr txBox="1"/>
          <p:nvPr/>
        </p:nvSpPr>
        <p:spPr>
          <a:xfrm rot="20698887">
            <a:off x="4217360" y="3392656"/>
            <a:ext cx="4566441"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Remember to get it approved</a:t>
            </a:r>
            <a:endParaRPr lang="en-US" sz="2400" dirty="0">
              <a:latin typeface="Bookman Old Style" panose="02050604050505020204" pitchFamily="18" charset="0"/>
            </a:endParaRPr>
          </a:p>
        </p:txBody>
      </p:sp>
      <p:sp>
        <p:nvSpPr>
          <p:cNvPr id="24" name="TextBox 23"/>
          <p:cNvSpPr txBox="1"/>
          <p:nvPr/>
        </p:nvSpPr>
        <p:spPr>
          <a:xfrm rot="20698887">
            <a:off x="5543224" y="3920925"/>
            <a:ext cx="2617814"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$100,000 cap</a:t>
            </a:r>
            <a:endParaRPr lang="en-US" sz="2400" dirty="0">
              <a:latin typeface="Bookman Old Style" panose="02050604050505020204" pitchFamily="18" charset="0"/>
            </a:endParaRPr>
          </a:p>
        </p:txBody>
      </p:sp>
      <p:sp>
        <p:nvSpPr>
          <p:cNvPr id="25" name="Oval 24"/>
          <p:cNvSpPr/>
          <p:nvPr/>
        </p:nvSpPr>
        <p:spPr>
          <a:xfrm>
            <a:off x="613672" y="5898107"/>
            <a:ext cx="625001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5609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400" y="1295400"/>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$100,000 Cap per year (2021-2022)</a:t>
            </a:r>
            <a:endParaRPr lang="en-US" sz="2400" dirty="0">
              <a:latin typeface="Bookman Old Style" panose="02050604050505020204" pitchFamily="18" charset="0"/>
            </a:endParaRPr>
          </a:p>
        </p:txBody>
      </p:sp>
      <p:sp>
        <p:nvSpPr>
          <p:cNvPr id="12" name="TextBox 11"/>
          <p:cNvSpPr txBox="1"/>
          <p:nvPr/>
        </p:nvSpPr>
        <p:spPr>
          <a:xfrm>
            <a:off x="152400" y="19767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1 payout for the year; end of June, separate check</a:t>
            </a:r>
            <a:endParaRPr lang="en-US" sz="2400" dirty="0">
              <a:latin typeface="Bookman Old Style" panose="02050604050505020204" pitchFamily="18" charset="0"/>
            </a:endParaRPr>
          </a:p>
        </p:txBody>
      </p:sp>
      <p:sp>
        <p:nvSpPr>
          <p:cNvPr id="19" name="TextBox 18"/>
          <p:cNvSpPr txBox="1"/>
          <p:nvPr/>
        </p:nvSpPr>
        <p:spPr>
          <a:xfrm>
            <a:off x="152400" y="26625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Procedure &amp; Documents can be found on the website</a:t>
            </a:r>
            <a:endParaRPr lang="en-US" sz="2400" dirty="0">
              <a:latin typeface="Bookman Old Style" panose="02050604050505020204" pitchFamily="18" charset="0"/>
            </a:endParaRPr>
          </a:p>
        </p:txBody>
      </p:sp>
      <p:sp>
        <p:nvSpPr>
          <p:cNvPr id="21" name="TextBox 20"/>
          <p:cNvSpPr txBox="1"/>
          <p:nvPr/>
        </p:nvSpPr>
        <p:spPr>
          <a:xfrm>
            <a:off x="152400" y="3352800"/>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Send in proof of payment &amp; grades as you get them.</a:t>
            </a:r>
            <a:endParaRPr lang="en-US" sz="2400" dirty="0">
              <a:latin typeface="Bookman Old Style" panose="02050604050505020204" pitchFamily="18" charset="0"/>
            </a:endParaRPr>
          </a:p>
        </p:txBody>
      </p:sp>
      <p:sp>
        <p:nvSpPr>
          <p:cNvPr id="22" name="TextBox 21"/>
          <p:cNvSpPr txBox="1"/>
          <p:nvPr/>
        </p:nvSpPr>
        <p:spPr>
          <a:xfrm>
            <a:off x="152400" y="4034135"/>
            <a:ext cx="8739809" cy="830997"/>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Unofficial transcript is ok; Official transcript only needed when you finish program and move degree columns</a:t>
            </a:r>
            <a:endParaRPr lang="en-US" sz="2400" dirty="0">
              <a:latin typeface="Bookman Old Style" panose="02050604050505020204" pitchFamily="18" charset="0"/>
            </a:endParaRPr>
          </a:p>
        </p:txBody>
      </p:sp>
      <p:sp>
        <p:nvSpPr>
          <p:cNvPr id="23" name="TextBox 22"/>
          <p:cNvSpPr txBox="1"/>
          <p:nvPr/>
        </p:nvSpPr>
        <p:spPr>
          <a:xfrm>
            <a:off x="152400" y="51009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May 30</a:t>
            </a:r>
            <a:r>
              <a:rPr lang="en-US" sz="2400" baseline="30000" dirty="0" smtClean="0">
                <a:latin typeface="Bookman Old Style" panose="02050604050505020204" pitchFamily="18" charset="0"/>
              </a:rPr>
              <a:t>th</a:t>
            </a:r>
            <a:r>
              <a:rPr lang="en-US" sz="2400" dirty="0" smtClean="0">
                <a:latin typeface="Bookman Old Style" panose="02050604050505020204" pitchFamily="18" charset="0"/>
              </a:rPr>
              <a:t> deadline for paperwork. Payment in June.</a:t>
            </a:r>
            <a:endParaRPr lang="en-US" sz="2400" dirty="0">
              <a:latin typeface="Bookman Old Style" panose="02050604050505020204" pitchFamily="18" charset="0"/>
            </a:endParaRPr>
          </a:p>
        </p:txBody>
      </p:sp>
      <p:sp>
        <p:nvSpPr>
          <p:cNvPr id="24" name="TextBox 23"/>
          <p:cNvSpPr txBox="1"/>
          <p:nvPr/>
        </p:nvSpPr>
        <p:spPr>
          <a:xfrm>
            <a:off x="152400" y="57867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Classes this summer will be reimbursed June 2022</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31247615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399" y="2438400"/>
            <a:ext cx="873980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Essentially the time frame is for classes is mid-May to April; paid the following June.</a:t>
            </a:r>
            <a:endParaRPr lang="en-US" sz="2400" dirty="0">
              <a:latin typeface="Bookman Old Style" panose="02050604050505020204" pitchFamily="18" charset="0"/>
            </a:endParaRPr>
          </a:p>
        </p:txBody>
      </p:sp>
      <p:sp>
        <p:nvSpPr>
          <p:cNvPr id="19" name="TextBox 18"/>
          <p:cNvSpPr txBox="1"/>
          <p:nvPr/>
        </p:nvSpPr>
        <p:spPr>
          <a:xfrm>
            <a:off x="175146" y="5493603"/>
            <a:ext cx="8717062"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Any questions do not hesitate to call Christine Flynn at the BOE 860-258-7720</a:t>
            </a:r>
            <a:endParaRPr lang="en-US" sz="2400" dirty="0">
              <a:latin typeface="Bookman Old Style" panose="02050604050505020204" pitchFamily="18" charset="0"/>
            </a:endParaRPr>
          </a:p>
        </p:txBody>
      </p:sp>
      <p:sp>
        <p:nvSpPr>
          <p:cNvPr id="22" name="TextBox 21"/>
          <p:cNvSpPr txBox="1"/>
          <p:nvPr/>
        </p:nvSpPr>
        <p:spPr>
          <a:xfrm>
            <a:off x="145575" y="3585001"/>
            <a:ext cx="873980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Unofficial transcript is ok; Official transcript only needed when you finish program and move degree columns</a:t>
            </a:r>
            <a:endParaRPr lang="en-US" sz="2400" dirty="0">
              <a:latin typeface="Bookman Old Style" panose="02050604050505020204" pitchFamily="18" charset="0"/>
            </a:endParaRPr>
          </a:p>
        </p:txBody>
      </p:sp>
      <p:sp>
        <p:nvSpPr>
          <p:cNvPr id="23" name="TextBox 22"/>
          <p:cNvSpPr txBox="1"/>
          <p:nvPr/>
        </p:nvSpPr>
        <p:spPr>
          <a:xfrm>
            <a:off x="175146" y="4724400"/>
            <a:ext cx="8710238" cy="461665"/>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May 30</a:t>
            </a:r>
            <a:r>
              <a:rPr lang="en-US" sz="2400" baseline="30000" dirty="0" smtClean="0">
                <a:latin typeface="Bookman Old Style" panose="02050604050505020204" pitchFamily="18" charset="0"/>
              </a:rPr>
              <a:t>th</a:t>
            </a:r>
            <a:r>
              <a:rPr lang="en-US" sz="2400" dirty="0" smtClean="0">
                <a:latin typeface="Bookman Old Style" panose="02050604050505020204" pitchFamily="18" charset="0"/>
              </a:rPr>
              <a:t> deadline for paperwork. Payment in June.</a:t>
            </a:r>
            <a:endParaRPr lang="en-US" sz="2400" dirty="0">
              <a:latin typeface="Bookman Old Style" panose="02050604050505020204" pitchFamily="18" charset="0"/>
            </a:endParaRPr>
          </a:p>
        </p:txBody>
      </p:sp>
      <p:sp>
        <p:nvSpPr>
          <p:cNvPr id="13" name="TextBox 12"/>
          <p:cNvSpPr txBox="1"/>
          <p:nvPr/>
        </p:nvSpPr>
        <p:spPr>
          <a:xfrm>
            <a:off x="152400" y="1371600"/>
            <a:ext cx="8732984"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$100,000 will be split among those taking classes, up to full reimbursement for two UConn Graduate classes.</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12390365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0" y="1161280"/>
            <a:ext cx="9144000"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704138" y="1371600"/>
            <a:ext cx="5611062" cy="461665"/>
          </a:xfrm>
          <a:prstGeom prst="rect">
            <a:avLst/>
          </a:prstGeom>
          <a:solidFill>
            <a:srgbClr val="FFFF99"/>
          </a:solidFill>
          <a:ln>
            <a:solidFill>
              <a:schemeClr val="tx1"/>
            </a:solidFill>
          </a:ln>
        </p:spPr>
        <p:txBody>
          <a:bodyPr wrap="square" rtlCol="0">
            <a:spAutoFit/>
          </a:bodyPr>
          <a:lstStyle/>
          <a:p>
            <a:r>
              <a:rPr lang="en-US" sz="2400" dirty="0" smtClean="0">
                <a:latin typeface="Bookman Old Style" panose="02050604050505020204" pitchFamily="18" charset="0"/>
              </a:rPr>
              <a:t>How reimbursement is calculated</a:t>
            </a:r>
            <a:endParaRPr lang="en-US" sz="2400" dirty="0">
              <a:latin typeface="Bookman Old Style" panose="02050604050505020204" pitchFamily="18" charset="0"/>
            </a:endParaRPr>
          </a:p>
        </p:txBody>
      </p:sp>
      <mc:AlternateContent xmlns:mc="http://schemas.openxmlformats.org/markup-compatibility/2006" xmlns:a14="http://schemas.microsoft.com/office/drawing/2010/main">
        <mc:Choice Requires="a14">
          <p:sp>
            <p:nvSpPr>
              <p:cNvPr id="15" name="TextBox 14"/>
              <p:cNvSpPr txBox="1"/>
              <p:nvPr/>
            </p:nvSpPr>
            <p:spPr>
              <a:xfrm>
                <a:off x="81081" y="2209800"/>
                <a:ext cx="8910517" cy="830997"/>
              </a:xfrm>
              <a:prstGeom prst="rect">
                <a:avLst/>
              </a:prstGeom>
              <a:solidFill>
                <a:schemeClr val="bg1"/>
              </a:solid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$100000 </m:t>
                      </m:r>
                      <m:r>
                        <a:rPr lang="en-US" sz="2400" b="0" i="1" smtClean="0">
                          <a:latin typeface="Cambria Math"/>
                          <a:ea typeface="Cambria Math"/>
                        </a:rPr>
                        <m:t>÷ </m:t>
                      </m:r>
                      <m:r>
                        <a:rPr lang="en-US" sz="2400" b="0" i="1" smtClean="0">
                          <a:latin typeface="Cambria Math"/>
                          <a:ea typeface="Cambria Math"/>
                        </a:rPr>
                        <m:t>𝑡𝑜𝑡𝑎𝑙</m:t>
                      </m:r>
                      <m:r>
                        <a:rPr lang="en-US" sz="2400" b="0" i="1" smtClean="0">
                          <a:latin typeface="Cambria Math"/>
                          <a:ea typeface="Cambria Math"/>
                        </a:rPr>
                        <m:t> </m:t>
                      </m:r>
                      <m:r>
                        <a:rPr lang="en-US" sz="2400" b="0" i="1" smtClean="0">
                          <a:latin typeface="Cambria Math"/>
                          <a:ea typeface="Cambria Math"/>
                        </a:rPr>
                        <m:t>𝑚𝑜𝑛𝑖𝑒𝑠</m:t>
                      </m:r>
                      <m:r>
                        <a:rPr lang="en-US" sz="2400" b="0" i="1" smtClean="0">
                          <a:latin typeface="Cambria Math"/>
                          <a:ea typeface="Cambria Math"/>
                        </a:rPr>
                        <m:t> </m:t>
                      </m:r>
                      <m:r>
                        <a:rPr lang="en-US" sz="2400" b="0" i="1" smtClean="0">
                          <a:latin typeface="Cambria Math"/>
                          <a:ea typeface="Cambria Math"/>
                        </a:rPr>
                        <m:t>𝑠𝑝𝑒𝑛𝑡</m:t>
                      </m:r>
                      <m:r>
                        <a:rPr lang="en-US" sz="2400" b="0" i="1" smtClean="0">
                          <a:latin typeface="Cambria Math"/>
                          <a:ea typeface="Cambria Math"/>
                        </a:rPr>
                        <m:t> </m:t>
                      </m:r>
                      <m:r>
                        <a:rPr lang="en-US" sz="2400" b="0" i="1" smtClean="0">
                          <a:latin typeface="Cambria Math"/>
                          <a:ea typeface="Cambria Math"/>
                        </a:rPr>
                        <m:t>𝑜𝑛</m:t>
                      </m:r>
                      <m:r>
                        <a:rPr lang="en-US" sz="2400" b="0" i="1" smtClean="0">
                          <a:latin typeface="Cambria Math"/>
                          <a:ea typeface="Cambria Math"/>
                        </a:rPr>
                        <m:t> </m:t>
                      </m:r>
                      <m:r>
                        <a:rPr lang="en-US" sz="2400" b="0" i="1" smtClean="0">
                          <a:latin typeface="Cambria Math"/>
                          <a:ea typeface="Cambria Math"/>
                        </a:rPr>
                        <m:t>𝑐𝑙𝑎𝑠𝑠𝑒𝑠</m:t>
                      </m:r>
                      <m:r>
                        <a:rPr lang="en-US" sz="2400" b="0" i="1" smtClean="0">
                          <a:latin typeface="Cambria Math"/>
                          <a:ea typeface="Cambria Math"/>
                        </a:rPr>
                        <m:t> </m:t>
                      </m:r>
                    </m:oMath>
                  </m:oMathPara>
                </a14:m>
                <a:endParaRPr lang="en-US" sz="2400" b="0" i="1" dirty="0" smtClean="0">
                  <a:latin typeface="Cambria Math"/>
                  <a:ea typeface="Cambria Math"/>
                </a:endParaRPr>
              </a:p>
              <a:p>
                <a14:m>
                  <m:oMath xmlns:m="http://schemas.openxmlformats.org/officeDocument/2006/math">
                    <m:r>
                      <a:rPr lang="en-US" sz="2400" b="0" i="1" smtClean="0">
                        <a:latin typeface="Cambria Math"/>
                        <a:ea typeface="Cambria Math"/>
                      </a:rPr>
                      <m:t>(</m:t>
                    </m:r>
                    <m:r>
                      <a:rPr lang="en-US" sz="2400" b="0" i="1" smtClean="0">
                        <a:latin typeface="Cambria Math"/>
                        <a:ea typeface="Cambria Math"/>
                      </a:rPr>
                      <m:t>𝑢𝑝</m:t>
                    </m:r>
                    <m:r>
                      <a:rPr lang="en-US" sz="2400" b="0" i="1" smtClean="0">
                        <a:latin typeface="Cambria Math"/>
                        <a:ea typeface="Cambria Math"/>
                      </a:rPr>
                      <m:t> </m:t>
                    </m:r>
                    <m:r>
                      <a:rPr lang="en-US" sz="2400" b="0" i="1" smtClean="0">
                        <a:latin typeface="Cambria Math"/>
                        <a:ea typeface="Cambria Math"/>
                      </a:rPr>
                      <m:t>𝑡𝑜</m:t>
                    </m:r>
                    <m:r>
                      <a:rPr lang="en-US" sz="2400" b="0" i="1" smtClean="0">
                        <a:latin typeface="Cambria Math"/>
                        <a:ea typeface="Cambria Math"/>
                      </a:rPr>
                      <m:t> 2 </m:t>
                    </m:r>
                    <m:r>
                      <a:rPr lang="en-US" sz="2400" b="0" i="1" smtClean="0">
                        <a:latin typeface="Cambria Math"/>
                        <a:ea typeface="Cambria Math"/>
                      </a:rPr>
                      <m:t>𝑐𝑙𝑎𝑠𝑠𝑒𝑠</m:t>
                    </m:r>
                    <m:r>
                      <a:rPr lang="en-US" sz="2400" b="0" i="1" smtClean="0">
                        <a:latin typeface="Cambria Math"/>
                        <a:ea typeface="Cambria Math"/>
                      </a:rPr>
                      <m:t> </m:t>
                    </m:r>
                    <m:r>
                      <a:rPr lang="en-US" sz="2400" b="0" i="1" smtClean="0">
                        <a:latin typeface="Cambria Math"/>
                        <a:ea typeface="Cambria Math"/>
                      </a:rPr>
                      <m:t>𝑝𝑒𝑟</m:t>
                    </m:r>
                    <m:r>
                      <a:rPr lang="en-US" sz="2400" b="0" i="1" smtClean="0">
                        <a:latin typeface="Cambria Math"/>
                        <a:ea typeface="Cambria Math"/>
                      </a:rPr>
                      <m:t> </m:t>
                    </m:r>
                    <m:r>
                      <a:rPr lang="en-US" sz="2400" b="0" i="1" smtClean="0">
                        <a:latin typeface="Cambria Math"/>
                        <a:ea typeface="Cambria Math"/>
                      </a:rPr>
                      <m:t>𝑝𝑒𝑟𝑠𝑜𝑛</m:t>
                    </m:r>
                    <m:r>
                      <a:rPr lang="en-US" sz="2400" b="0" i="1" smtClean="0">
                        <a:latin typeface="Cambria Math"/>
                        <a:ea typeface="Cambria Math"/>
                      </a:rPr>
                      <m:t>)</m:t>
                    </m:r>
                  </m:oMath>
                </a14:m>
                <a:r>
                  <a:rPr lang="en-US" sz="2400" dirty="0" smtClean="0">
                    <a:latin typeface="Bookman Old Style" panose="02050604050505020204" pitchFamily="18" charset="0"/>
                  </a:rPr>
                  <a:t>. This give you a percentage.</a:t>
                </a:r>
                <a:endParaRPr lang="en-US" sz="2400" dirty="0">
                  <a:latin typeface="Bookman Old Style" panose="02050604050505020204" pitchFamily="18"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81081" y="2209800"/>
                <a:ext cx="8910517" cy="830997"/>
              </a:xfrm>
              <a:prstGeom prst="rect">
                <a:avLst/>
              </a:prstGeom>
              <a:blipFill rotWithShape="1">
                <a:blip r:embed="rId2"/>
                <a:stretch>
                  <a:fillRect l="-478" b="-15217"/>
                </a:stretch>
              </a:blipFill>
              <a:ln>
                <a:solidFill>
                  <a:schemeClr val="tx1"/>
                </a:solidFill>
              </a:ln>
            </p:spPr>
            <p:txBody>
              <a:bodyPr/>
              <a:lstStyle/>
              <a:p>
                <a:r>
                  <a:rPr lang="en-US">
                    <a:noFill/>
                  </a:rPr>
                  <a:t> </a:t>
                </a:r>
              </a:p>
            </p:txBody>
          </p:sp>
        </mc:Fallback>
      </mc:AlternateContent>
      <p:sp>
        <p:nvSpPr>
          <p:cNvPr id="16" name="TextBox 15"/>
          <p:cNvSpPr txBox="1"/>
          <p:nvPr/>
        </p:nvSpPr>
        <p:spPr>
          <a:xfrm>
            <a:off x="76200" y="3429000"/>
            <a:ext cx="891539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That percentage is applied to the amount you paid out of pocket.  This is the amount of reimbursement you receive. </a:t>
            </a:r>
            <a:endParaRPr lang="en-US" sz="2400" dirty="0">
              <a:latin typeface="Bookman Old Style" panose="02050604050505020204" pitchFamily="18" charset="0"/>
            </a:endParaRPr>
          </a:p>
        </p:txBody>
      </p:sp>
      <p:sp>
        <p:nvSpPr>
          <p:cNvPr id="17" name="TextBox 16"/>
          <p:cNvSpPr txBox="1"/>
          <p:nvPr/>
        </p:nvSpPr>
        <p:spPr>
          <a:xfrm>
            <a:off x="81081" y="4572000"/>
            <a:ext cx="8910518"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This can vary year to year depending on how many people are taking classes and seeking reimbursement. </a:t>
            </a:r>
            <a:endParaRPr lang="en-US" sz="2400" dirty="0">
              <a:latin typeface="Bookman Old Style" panose="02050604050505020204" pitchFamily="18" charset="0"/>
            </a:endParaRPr>
          </a:p>
        </p:txBody>
      </p:sp>
      <p:sp>
        <p:nvSpPr>
          <p:cNvPr id="18" name="TextBox 17"/>
          <p:cNvSpPr txBox="1"/>
          <p:nvPr/>
        </p:nvSpPr>
        <p:spPr>
          <a:xfrm>
            <a:off x="100635" y="5715000"/>
            <a:ext cx="8890963"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Any questions do not hesitate to call Christine Flynn at the BOE 860-258-7720</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9587986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519" y="344267"/>
            <a:ext cx="84963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NEGOTIATIONS~</a:t>
            </a:r>
            <a:endParaRPr lang="en-US" sz="3600" dirty="0">
              <a:solidFill>
                <a:srgbClr val="FF0000"/>
              </a:solidFill>
              <a:latin typeface="Bookman Old Style" panose="02050604050505020204" pitchFamily="18" charset="0"/>
            </a:endParaRPr>
          </a:p>
        </p:txBody>
      </p:sp>
      <p:sp>
        <p:nvSpPr>
          <p:cNvPr id="6" name="TextBox 5"/>
          <p:cNvSpPr txBox="1"/>
          <p:nvPr/>
        </p:nvSpPr>
        <p:spPr>
          <a:xfrm>
            <a:off x="3733800" y="1262658"/>
            <a:ext cx="5334000" cy="3139321"/>
          </a:xfrm>
          <a:prstGeom prst="rect">
            <a:avLst/>
          </a:prstGeom>
          <a:noFill/>
        </p:spPr>
        <p:txBody>
          <a:bodyPr wrap="square" rtlCol="0">
            <a:spAutoFit/>
          </a:bodyPr>
          <a:lstStyle/>
          <a:p>
            <a:pPr algn="ctr"/>
            <a:r>
              <a:rPr lang="en-US" sz="2600" dirty="0" smtClean="0">
                <a:latin typeface="Bookman Old Style" panose="02050604050505020204" pitchFamily="18" charset="0"/>
              </a:rPr>
              <a:t>We anticipate working on an MOU (Memorandum of Understanding) for this year.</a:t>
            </a:r>
          </a:p>
          <a:p>
            <a:pPr algn="ctr"/>
            <a:endParaRPr lang="en-US" sz="1600" dirty="0" smtClean="0">
              <a:latin typeface="Bookman Old Style" panose="02050604050505020204" pitchFamily="18" charset="0"/>
            </a:endParaRPr>
          </a:p>
          <a:p>
            <a:pPr algn="ctr"/>
            <a:r>
              <a:rPr lang="en-US" sz="2600" dirty="0" smtClean="0">
                <a:latin typeface="Bookman Old Style" panose="02050604050505020204" pitchFamily="18" charset="0"/>
              </a:rPr>
              <a:t>We know again, things will not be perfect as the year begins and there will be things we need to address</a:t>
            </a:r>
          </a:p>
        </p:txBody>
      </p:sp>
      <p:sp>
        <p:nvSpPr>
          <p:cNvPr id="8" name="TextBox 7"/>
          <p:cNvSpPr txBox="1"/>
          <p:nvPr/>
        </p:nvSpPr>
        <p:spPr>
          <a:xfrm>
            <a:off x="-76200" y="1375112"/>
            <a:ext cx="4038600" cy="6093976"/>
          </a:xfrm>
          <a:prstGeom prst="rect">
            <a:avLst/>
          </a:prstGeom>
          <a:noFill/>
        </p:spPr>
        <p:txBody>
          <a:bodyPr wrap="square" rtlCol="0">
            <a:spAutoFit/>
          </a:bodyPr>
          <a:lstStyle/>
          <a:p>
            <a:pPr algn="ctr"/>
            <a:r>
              <a:rPr lang="en-US" sz="2800" dirty="0">
                <a:solidFill>
                  <a:srgbClr val="7030A0"/>
                </a:solidFill>
                <a:latin typeface="Bookman Old Style" panose="02050604050505020204" pitchFamily="18" charset="0"/>
              </a:rPr>
              <a:t>Adele </a:t>
            </a:r>
            <a:r>
              <a:rPr lang="en-US" sz="2800" dirty="0" err="1" smtClean="0">
                <a:solidFill>
                  <a:srgbClr val="7030A0"/>
                </a:solidFill>
                <a:latin typeface="Bookman Old Style" panose="02050604050505020204" pitchFamily="18" charset="0"/>
              </a:rPr>
              <a:t>Gali</a:t>
            </a:r>
            <a:endParaRPr lang="en-US" sz="2800" dirty="0" smtClean="0">
              <a:solidFill>
                <a:srgbClr val="7030A0"/>
              </a:solidFill>
              <a:latin typeface="Bookman Old Style" panose="02050604050505020204" pitchFamily="18" charset="0"/>
            </a:endParaRPr>
          </a:p>
          <a:p>
            <a:pPr algn="ctr"/>
            <a:endParaRPr lang="en-US" sz="1000" dirty="0" smtClean="0">
              <a:solidFill>
                <a:srgbClr val="7030A0"/>
              </a:solidFill>
              <a:latin typeface="Bookman Old Style" panose="02050604050505020204" pitchFamily="18" charset="0"/>
            </a:endParaRPr>
          </a:p>
          <a:p>
            <a:pPr algn="ctr"/>
            <a:r>
              <a:rPr lang="en-US" sz="2800" dirty="0" smtClean="0">
                <a:solidFill>
                  <a:srgbClr val="7030A0"/>
                </a:solidFill>
                <a:latin typeface="Bookman Old Style" panose="02050604050505020204" pitchFamily="18" charset="0"/>
              </a:rPr>
              <a:t>Doug Russell</a:t>
            </a: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Heidi </a:t>
            </a:r>
            <a:r>
              <a:rPr lang="en-US" sz="2800" dirty="0" err="1" smtClean="0">
                <a:solidFill>
                  <a:srgbClr val="7030A0"/>
                </a:solidFill>
                <a:latin typeface="Bookman Old Style" panose="02050604050505020204" pitchFamily="18" charset="0"/>
              </a:rPr>
              <a:t>Kokoska</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Karla </a:t>
            </a:r>
            <a:r>
              <a:rPr lang="en-US" sz="2800" dirty="0" smtClean="0">
                <a:solidFill>
                  <a:srgbClr val="7030A0"/>
                </a:solidFill>
                <a:latin typeface="Bookman Old Style" panose="02050604050505020204" pitchFamily="18" charset="0"/>
              </a:rPr>
              <a:t>Harding</a:t>
            </a: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Kirsten </a:t>
            </a:r>
            <a:r>
              <a:rPr lang="en-US" sz="2800" dirty="0" err="1" smtClean="0">
                <a:solidFill>
                  <a:srgbClr val="7030A0"/>
                </a:solidFill>
                <a:latin typeface="Bookman Old Style" panose="02050604050505020204" pitchFamily="18" charset="0"/>
              </a:rPr>
              <a:t>Hassett</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Liz </a:t>
            </a:r>
            <a:r>
              <a:rPr lang="en-US" sz="2800" dirty="0" smtClean="0">
                <a:solidFill>
                  <a:srgbClr val="7030A0"/>
                </a:solidFill>
                <a:latin typeface="Bookman Old Style" panose="02050604050505020204" pitchFamily="18" charset="0"/>
              </a:rPr>
              <a:t>Tuttle</a:t>
            </a:r>
            <a:endParaRPr lang="en-US" sz="1000" dirty="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Matt </a:t>
            </a:r>
            <a:r>
              <a:rPr lang="en-US" sz="2800" dirty="0" err="1" smtClean="0">
                <a:solidFill>
                  <a:srgbClr val="7030A0"/>
                </a:solidFill>
                <a:latin typeface="Bookman Old Style" panose="02050604050505020204" pitchFamily="18" charset="0"/>
              </a:rPr>
              <a:t>DeBacco</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smtClean="0">
                <a:solidFill>
                  <a:srgbClr val="7030A0"/>
                </a:solidFill>
                <a:latin typeface="Bookman Old Style" panose="02050604050505020204" pitchFamily="18" charset="0"/>
              </a:rPr>
              <a:t>Michelle Bartha</a:t>
            </a:r>
          </a:p>
          <a:p>
            <a:pPr algn="ctr"/>
            <a:endParaRPr lang="en-US" sz="1000" dirty="0" smtClean="0">
              <a:solidFill>
                <a:srgbClr val="7030A0"/>
              </a:solidFill>
              <a:latin typeface="Bookman Old Style" panose="02050604050505020204" pitchFamily="18" charset="0"/>
            </a:endParaRPr>
          </a:p>
          <a:p>
            <a:pPr algn="ctr"/>
            <a:endParaRPr lang="en-US" sz="2800" dirty="0" smtClean="0">
              <a:solidFill>
                <a:srgbClr val="7030A0"/>
              </a:solidFill>
              <a:latin typeface="Bookman Old Style" panose="02050604050505020204" pitchFamily="18" charset="0"/>
            </a:endParaRPr>
          </a:p>
          <a:p>
            <a:pPr algn="ctr"/>
            <a:endParaRPr lang="en-US" sz="2400" dirty="0" smtClean="0">
              <a:solidFill>
                <a:srgbClr val="7030A0"/>
              </a:solidFill>
              <a:latin typeface="Bookman Old Style" panose="02050604050505020204" pitchFamily="18" charset="0"/>
            </a:endParaRPr>
          </a:p>
          <a:p>
            <a:pPr algn="ctr"/>
            <a:endParaRPr lang="en-US" sz="2400" dirty="0" smtClean="0">
              <a:solidFill>
                <a:srgbClr val="7030A0"/>
              </a:solidFill>
              <a:latin typeface="Bookman Old Style" panose="02050604050505020204" pitchFamily="18" charset="0"/>
            </a:endParaRPr>
          </a:p>
        </p:txBody>
      </p:sp>
      <p:sp>
        <p:nvSpPr>
          <p:cNvPr id="2" name="Rectangle 1"/>
          <p:cNvSpPr/>
          <p:nvPr/>
        </p:nvSpPr>
        <p:spPr>
          <a:xfrm>
            <a:off x="186519" y="1219200"/>
            <a:ext cx="34290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teacher negotiation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4485369"/>
            <a:ext cx="4800600" cy="19154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91000" y="468865"/>
            <a:ext cx="4876800" cy="584775"/>
          </a:xfrm>
          <a:prstGeom prst="rect">
            <a:avLst/>
          </a:prstGeom>
          <a:noFill/>
        </p:spPr>
        <p:txBody>
          <a:bodyPr wrap="square" rtlCol="0">
            <a:spAutoFit/>
          </a:bodyPr>
          <a:lstStyle/>
          <a:p>
            <a:pPr algn="ctr"/>
            <a:r>
              <a:rPr lang="en-US" sz="1600" dirty="0" smtClean="0">
                <a:latin typeface="Bookman Old Style" panose="02050604050505020204" pitchFamily="18" charset="0"/>
              </a:rPr>
              <a:t>Fall of 2019 we negotiated a 4 year contract</a:t>
            </a:r>
          </a:p>
          <a:p>
            <a:pPr algn="ctr"/>
            <a:r>
              <a:rPr lang="en-US" sz="1600" dirty="0" smtClean="0">
                <a:latin typeface="Bookman Old Style" panose="02050604050505020204" pitchFamily="18" charset="0"/>
              </a:rPr>
              <a:t>July 1, 2020- June 30, 2024</a:t>
            </a:r>
          </a:p>
        </p:txBody>
      </p:sp>
    </p:spTree>
    <p:extLst>
      <p:ext uri="{BB962C8B-B14F-4D97-AF65-F5344CB8AC3E}">
        <p14:creationId xmlns:p14="http://schemas.microsoft.com/office/powerpoint/2010/main" val="1108168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1755</TotalTime>
  <Words>1665</Words>
  <Application>Microsoft Office PowerPoint</Application>
  <PresentationFormat>On-screen Show (4:3)</PresentationFormat>
  <Paragraphs>330</Paragraphs>
  <Slides>47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Abecedary</vt:lpstr>
      <vt:lpstr>Arial</vt:lpstr>
      <vt:lpstr>Bookman Old Style</vt:lpstr>
      <vt:lpstr>Calibri</vt:lpstr>
      <vt:lpstr>Calisto MT</vt:lpstr>
      <vt:lpstr>Cambria Math</vt:lpstr>
      <vt:lpstr>Century Schoolbook</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Rocky Hill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Bartha</dc:creator>
  <cp:lastModifiedBy>Michelle Bartha</cp:lastModifiedBy>
  <cp:revision>168</cp:revision>
  <dcterms:created xsi:type="dcterms:W3CDTF">2015-07-06T11:56:30Z</dcterms:created>
  <dcterms:modified xsi:type="dcterms:W3CDTF">2021-08-30T12:09:38Z</dcterms:modified>
</cp:coreProperties>
</file>