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0" r:id="rId2"/>
    <p:sldId id="257" r:id="rId3"/>
    <p:sldId id="260" r:id="rId4"/>
    <p:sldId id="286" r:id="rId5"/>
    <p:sldId id="326" r:id="rId6"/>
    <p:sldId id="287" r:id="rId7"/>
    <p:sldId id="288" r:id="rId8"/>
    <p:sldId id="345" r:id="rId9"/>
    <p:sldId id="355" r:id="rId10"/>
    <p:sldId id="349" r:id="rId11"/>
    <p:sldId id="350" r:id="rId12"/>
    <p:sldId id="351" r:id="rId13"/>
    <p:sldId id="352" r:id="rId14"/>
    <p:sldId id="347" r:id="rId15"/>
    <p:sldId id="348" r:id="rId16"/>
    <p:sldId id="279" r:id="rId17"/>
    <p:sldId id="259" r:id="rId18"/>
    <p:sldId id="357" r:id="rId19"/>
    <p:sldId id="361" r:id="rId20"/>
    <p:sldId id="325" r:id="rId21"/>
    <p:sldId id="329" r:id="rId22"/>
    <p:sldId id="336" r:id="rId23"/>
    <p:sldId id="338" r:id="rId24"/>
    <p:sldId id="337" r:id="rId25"/>
    <p:sldId id="344" r:id="rId26"/>
    <p:sldId id="340" r:id="rId27"/>
    <p:sldId id="339" r:id="rId28"/>
    <p:sldId id="341" r:id="rId29"/>
    <p:sldId id="343" r:id="rId30"/>
    <p:sldId id="268" r:id="rId31"/>
    <p:sldId id="335" r:id="rId32"/>
    <p:sldId id="327" r:id="rId33"/>
    <p:sldId id="359" r:id="rId34"/>
    <p:sldId id="331" r:id="rId35"/>
    <p:sldId id="319" r:id="rId36"/>
    <p:sldId id="322" r:id="rId37"/>
    <p:sldId id="317" r:id="rId38"/>
    <p:sldId id="318" r:id="rId39"/>
    <p:sldId id="309" r:id="rId40"/>
    <p:sldId id="312" r:id="rId41"/>
    <p:sldId id="313" r:id="rId42"/>
    <p:sldId id="258" r:id="rId43"/>
    <p:sldId id="300" r:id="rId44"/>
    <p:sldId id="307" r:id="rId45"/>
    <p:sldId id="308" r:id="rId46"/>
    <p:sldId id="32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F828"/>
    <a:srgbClr val="FFFF66"/>
    <a:srgbClr val="E5F608"/>
    <a:srgbClr val="E9F828"/>
    <a:srgbClr val="F6A8D6"/>
    <a:srgbClr val="EB85D8"/>
    <a:srgbClr val="99FF33"/>
    <a:srgbClr val="FFFF99"/>
    <a:srgbClr val="EEA0B1"/>
    <a:srgbClr val="EB8D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91" autoAdjust="0"/>
    <p:restoredTop sz="94660" autoAdjust="0"/>
  </p:normalViewPr>
  <p:slideViewPr>
    <p:cSldViewPr>
      <p:cViewPr varScale="1">
        <p:scale>
          <a:sx n="86" d="100"/>
          <a:sy n="86" d="100"/>
        </p:scale>
        <p:origin x="1830"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910C975-AD3A-473C-B0D5-3E2FA85C0615}"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382216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10C975-AD3A-473C-B0D5-3E2FA85C0615}"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569724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10C975-AD3A-473C-B0D5-3E2FA85C0615}"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45855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10C975-AD3A-473C-B0D5-3E2FA85C0615}" type="datetimeFigureOut">
              <a:rPr lang="en-US" smtClean="0"/>
              <a:t>8/28/2022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78360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10C975-AD3A-473C-B0D5-3E2FA85C0615}" type="datetimeFigureOut">
              <a:rPr lang="en-US" smtClean="0"/>
              <a:t>8/28/2022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213958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10C975-AD3A-473C-B0D5-3E2FA85C0615}" type="datetimeFigureOut">
              <a:rPr lang="en-US" smtClean="0"/>
              <a:t>8/28/2022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65480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10C975-AD3A-473C-B0D5-3E2FA85C0615}" type="datetimeFigureOut">
              <a:rPr lang="en-US" smtClean="0"/>
              <a:t>8/28/2022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2326093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10C975-AD3A-473C-B0D5-3E2FA85C0615}" type="datetimeFigureOut">
              <a:rPr lang="en-US" smtClean="0"/>
              <a:t>8/28/2022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047182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10C975-AD3A-473C-B0D5-3E2FA85C0615}" type="datetimeFigureOut">
              <a:rPr lang="en-US" smtClean="0"/>
              <a:t>8/28/2022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887457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10C975-AD3A-473C-B0D5-3E2FA85C0615}"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46759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10C975-AD3A-473C-B0D5-3E2FA85C0615}" type="datetimeFigureOut">
              <a:rPr lang="en-US" smtClean="0"/>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695393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0C975-AD3A-473C-B0D5-3E2FA85C0615}" type="datetimeFigureOut">
              <a:rPr lang="en-US" smtClean="0"/>
              <a:t>8/28/2022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C1B305-E6C8-45E7-8322-4F24E90C24BC}" type="slidenum">
              <a:rPr lang="en-US" smtClean="0"/>
              <a:t>‹#›</a:t>
            </a:fld>
            <a:endParaRPr lang="en-US"/>
          </a:p>
        </p:txBody>
      </p:sp>
    </p:spTree>
    <p:extLst>
      <p:ext uri="{BB962C8B-B14F-4D97-AF65-F5344CB8AC3E}">
        <p14:creationId xmlns:p14="http://schemas.microsoft.com/office/powerpoint/2010/main" val="4072871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portal.ct.gov/-/media/TRB/Content/ActiveInactive/AI_VOLSUP20.pdf" TargetMode="External"/><Relationship Id="rId2" Type="http://schemas.openxmlformats.org/officeDocument/2006/relationships/hyperlink" Target="https://portal.ct.gov/-/media/TRB/Content/ActiveInactive/AI_TAXDEFROLL.pdf"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google.com/url?sa=i&amp;rct=j&amp;q=&amp;esrc=s&amp;source=images&amp;cd=&amp;cad=rja&amp;uact=8&amp;ved=0ahUKEwi5xr7VmOnOAhXCLB4KHeqTAEwQjRwIBw&amp;url=https://accomplishedcaliforniateachers.wordpress.com/2010/10/04/teacher-evaluations-still-to-be-negotiated/&amp;bvm=bv.131286987,d.dmo&amp;psig=AFQjCNEBMLCC4HtO-JAKoNzpK10iz_gwJQ&amp;ust=1472648267930354"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5.png"/><Relationship Id="rId2" Type="http://schemas.openxmlformats.org/officeDocument/2006/relationships/hyperlink" Target="http://www.google.com/url?sa=i&amp;rct=j&amp;q=&amp;esrc=s&amp;source=images&amp;cd=&amp;cad=rja&amp;uact=8&amp;ved=0CAcQjRxqFQoTCOTzjP-u_sYCFcOPDQodvOIArw&amp;url=http://www.nutritionix.com/on-the-border-mexican-grill-cantina/menu&amp;ei=EL63VeSrDsOfNrzFg_gK&amp;psig=AFQjCNFeyRIPocATg4fm5tVS-IyPEtOtcg&amp;ust=1438191478543044" TargetMode="External"/><Relationship Id="rId1" Type="http://schemas.openxmlformats.org/officeDocument/2006/relationships/slideLayout" Target="../slideLayouts/slideLayout1.xml"/><Relationship Id="rId6" Type="http://schemas.openxmlformats.org/officeDocument/2006/relationships/hyperlink" Target="http://www.google.com/url?sa=i&amp;rct=j&amp;q=&amp;esrc=s&amp;source=images&amp;cd=&amp;cad=rja&amp;uact=8&amp;ved=0CAcQjRxqFQoTCNKv6Iqw_sYCFQPQgAodXM0ASw&amp;url=http://www.iemoji.com/view/emoji/56/people/thumbs-up-sign&amp;ei=Nb-3VZLBDoOggwTcmoPYBA&amp;bvm=bv.98717601,d.eXY&amp;psig=AFQjCNGrAk36cVI4e1s35w4H229PM-X_Mw&amp;ust=1438191795490363" TargetMode="External"/><Relationship Id="rId5" Type="http://schemas.openxmlformats.org/officeDocument/2006/relationships/image" Target="../media/image34.jpeg"/><Relationship Id="rId4" Type="http://schemas.openxmlformats.org/officeDocument/2006/relationships/hyperlink" Target="http://www.google.com/url?sa=i&amp;rct=j&amp;q=&amp;esrc=s&amp;source=images&amp;cd=&amp;cad=rja&amp;uact=8&amp;ved=0CAcQjRxqFQoTCP_9vuKv_sYCFYiLDQodSVkGbA&amp;url=http://www.clipartbest.com/clipart-KcneMx4di&amp;ei=4L63Vf-NKYiXNsmymeAG&amp;psig=AFQjCNGnwEqNrg7UZlRgj75DLoR6t5ddGA&amp;ust=1438191699595865"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ivisions.tylertech.com/RockyHillES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rockyhillps.com/"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reen chalkboard background. Back to school design Stock Vector Image &amp; Art  - Alamy">
            <a:extLst>
              <a:ext uri="{FF2B5EF4-FFF2-40B4-BE49-F238E27FC236}">
                <a16:creationId xmlns:a16="http://schemas.microsoft.com/office/drawing/2014/main" id="{2CD6C4A7-491A-5E27-9981-38E2B96E79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62"/>
            <a:ext cx="9677401" cy="72126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25C18A7-5DD6-A5A2-1141-8A0A0C2678B4}"/>
              </a:ext>
            </a:extLst>
          </p:cNvPr>
          <p:cNvSpPr/>
          <p:nvPr/>
        </p:nvSpPr>
        <p:spPr>
          <a:xfrm>
            <a:off x="-76200" y="6906325"/>
            <a:ext cx="9829801" cy="360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2BAABF0-B1CB-312C-08A4-5077AC7EE684}"/>
              </a:ext>
            </a:extLst>
          </p:cNvPr>
          <p:cNvSpPr txBox="1"/>
          <p:nvPr/>
        </p:nvSpPr>
        <p:spPr>
          <a:xfrm rot="20761827">
            <a:off x="832386" y="868321"/>
            <a:ext cx="3530479" cy="1015663"/>
          </a:xfrm>
          <a:prstGeom prst="rect">
            <a:avLst/>
          </a:prstGeom>
          <a:noFill/>
        </p:spPr>
        <p:txBody>
          <a:bodyPr wrap="square" rtlCol="0">
            <a:spAutoFit/>
          </a:bodyPr>
          <a:lstStyle/>
          <a:p>
            <a:pPr algn="ctr"/>
            <a:r>
              <a:rPr lang="en-US" sz="6000" dirty="0">
                <a:solidFill>
                  <a:schemeClr val="bg1"/>
                </a:solidFill>
                <a:latin typeface="Bookman Old Style" panose="02050604050505020204" pitchFamily="18" charset="0"/>
              </a:rPr>
              <a:t>RHTA</a:t>
            </a:r>
          </a:p>
        </p:txBody>
      </p:sp>
      <p:sp>
        <p:nvSpPr>
          <p:cNvPr id="8" name="TextBox 7">
            <a:extLst>
              <a:ext uri="{FF2B5EF4-FFF2-40B4-BE49-F238E27FC236}">
                <a16:creationId xmlns:a16="http://schemas.microsoft.com/office/drawing/2014/main" id="{1D26C94F-BD9C-2FC3-A57C-4D74CD3A2B3B}"/>
              </a:ext>
            </a:extLst>
          </p:cNvPr>
          <p:cNvSpPr txBox="1"/>
          <p:nvPr/>
        </p:nvSpPr>
        <p:spPr>
          <a:xfrm rot="20620220">
            <a:off x="712897" y="1616877"/>
            <a:ext cx="5223173" cy="400110"/>
          </a:xfrm>
          <a:prstGeom prst="rect">
            <a:avLst/>
          </a:prstGeom>
          <a:noFill/>
        </p:spPr>
        <p:txBody>
          <a:bodyPr wrap="square" rtlCol="0">
            <a:spAutoFit/>
          </a:bodyPr>
          <a:lstStyle/>
          <a:p>
            <a:pPr algn="ctr"/>
            <a:r>
              <a:rPr lang="en-US" sz="2000" b="1" dirty="0">
                <a:solidFill>
                  <a:schemeClr val="bg1"/>
                </a:solidFill>
                <a:latin typeface="Bookman Old Style" panose="02050604050505020204" pitchFamily="18" charset="0"/>
              </a:rPr>
              <a:t>R</a:t>
            </a:r>
            <a:r>
              <a:rPr lang="en-US" sz="2000" dirty="0">
                <a:solidFill>
                  <a:schemeClr val="bg1"/>
                </a:solidFill>
                <a:latin typeface="Bookman Old Style" panose="02050604050505020204" pitchFamily="18" charset="0"/>
              </a:rPr>
              <a:t>ocky </a:t>
            </a:r>
            <a:r>
              <a:rPr lang="en-US" sz="2000" b="1" dirty="0">
                <a:solidFill>
                  <a:schemeClr val="bg1"/>
                </a:solidFill>
                <a:latin typeface="Bookman Old Style" panose="02050604050505020204" pitchFamily="18" charset="0"/>
              </a:rPr>
              <a:t>H</a:t>
            </a:r>
            <a:r>
              <a:rPr lang="en-US" sz="2000" dirty="0">
                <a:solidFill>
                  <a:schemeClr val="bg1"/>
                </a:solidFill>
                <a:latin typeface="Bookman Old Style" panose="02050604050505020204" pitchFamily="18" charset="0"/>
              </a:rPr>
              <a:t>ill </a:t>
            </a:r>
            <a:r>
              <a:rPr lang="en-US" sz="2000" b="1" dirty="0">
                <a:solidFill>
                  <a:schemeClr val="bg1"/>
                </a:solidFill>
                <a:latin typeface="Bookman Old Style" panose="02050604050505020204" pitchFamily="18" charset="0"/>
              </a:rPr>
              <a:t>T</a:t>
            </a:r>
            <a:r>
              <a:rPr lang="en-US" sz="2000" dirty="0">
                <a:solidFill>
                  <a:schemeClr val="bg1"/>
                </a:solidFill>
                <a:latin typeface="Bookman Old Style" panose="02050604050505020204" pitchFamily="18" charset="0"/>
              </a:rPr>
              <a:t>eachers </a:t>
            </a:r>
            <a:r>
              <a:rPr lang="en-US" sz="2000" b="1" dirty="0">
                <a:solidFill>
                  <a:schemeClr val="bg1"/>
                </a:solidFill>
                <a:latin typeface="Bookman Old Style" panose="02050604050505020204" pitchFamily="18" charset="0"/>
              </a:rPr>
              <a:t>A</a:t>
            </a:r>
            <a:r>
              <a:rPr lang="en-US" sz="2000" dirty="0">
                <a:solidFill>
                  <a:schemeClr val="bg1"/>
                </a:solidFill>
                <a:latin typeface="Bookman Old Style" panose="02050604050505020204" pitchFamily="18" charset="0"/>
              </a:rPr>
              <a:t>ssociation</a:t>
            </a:r>
          </a:p>
        </p:txBody>
      </p:sp>
      <p:sp>
        <p:nvSpPr>
          <p:cNvPr id="9" name="TextBox 8">
            <a:extLst>
              <a:ext uri="{FF2B5EF4-FFF2-40B4-BE49-F238E27FC236}">
                <a16:creationId xmlns:a16="http://schemas.microsoft.com/office/drawing/2014/main" id="{9DC1F729-B90C-8AF4-5B17-F366F97D0B3C}"/>
              </a:ext>
            </a:extLst>
          </p:cNvPr>
          <p:cNvSpPr txBox="1"/>
          <p:nvPr/>
        </p:nvSpPr>
        <p:spPr>
          <a:xfrm>
            <a:off x="2819400" y="1905000"/>
            <a:ext cx="5927404" cy="830997"/>
          </a:xfrm>
          <a:prstGeom prst="rect">
            <a:avLst/>
          </a:prstGeom>
          <a:noFill/>
        </p:spPr>
        <p:txBody>
          <a:bodyPr wrap="square" rtlCol="0">
            <a:spAutoFit/>
          </a:bodyPr>
          <a:lstStyle/>
          <a:p>
            <a:pPr algn="ctr"/>
            <a:r>
              <a:rPr lang="en-US" sz="4800" dirty="0">
                <a:solidFill>
                  <a:schemeClr val="bg1"/>
                </a:solidFill>
                <a:latin typeface="Bookman Old Style" panose="02050604050505020204" pitchFamily="18" charset="0"/>
              </a:rPr>
              <a:t>Good Morning!</a:t>
            </a:r>
          </a:p>
        </p:txBody>
      </p:sp>
      <p:sp>
        <p:nvSpPr>
          <p:cNvPr id="10" name="TextBox 9">
            <a:extLst>
              <a:ext uri="{FF2B5EF4-FFF2-40B4-BE49-F238E27FC236}">
                <a16:creationId xmlns:a16="http://schemas.microsoft.com/office/drawing/2014/main" id="{5E8735A2-ADEA-124D-C623-119AD30BE27C}"/>
              </a:ext>
            </a:extLst>
          </p:cNvPr>
          <p:cNvSpPr txBox="1"/>
          <p:nvPr/>
        </p:nvSpPr>
        <p:spPr>
          <a:xfrm>
            <a:off x="3276600" y="3588371"/>
            <a:ext cx="5257800" cy="830997"/>
          </a:xfrm>
          <a:prstGeom prst="rect">
            <a:avLst/>
          </a:prstGeom>
          <a:noFill/>
        </p:spPr>
        <p:txBody>
          <a:bodyPr wrap="square" rtlCol="0">
            <a:spAutoFit/>
          </a:bodyPr>
          <a:lstStyle/>
          <a:p>
            <a:pPr algn="ctr"/>
            <a:r>
              <a:rPr lang="en-US" sz="4800" dirty="0">
                <a:solidFill>
                  <a:schemeClr val="bg1"/>
                </a:solidFill>
                <a:latin typeface="Bookman Old Style" panose="02050604050505020204" pitchFamily="18" charset="0"/>
              </a:rPr>
              <a:t>2022-2023</a:t>
            </a:r>
          </a:p>
        </p:txBody>
      </p:sp>
      <p:sp>
        <p:nvSpPr>
          <p:cNvPr id="11" name="TextBox 10">
            <a:extLst>
              <a:ext uri="{FF2B5EF4-FFF2-40B4-BE49-F238E27FC236}">
                <a16:creationId xmlns:a16="http://schemas.microsoft.com/office/drawing/2014/main" id="{A79C36A9-4898-650B-87B0-D72BC3ED0579}"/>
              </a:ext>
            </a:extLst>
          </p:cNvPr>
          <p:cNvSpPr txBox="1"/>
          <p:nvPr/>
        </p:nvSpPr>
        <p:spPr>
          <a:xfrm>
            <a:off x="2667000" y="2735997"/>
            <a:ext cx="6172200" cy="830997"/>
          </a:xfrm>
          <a:prstGeom prst="rect">
            <a:avLst/>
          </a:prstGeom>
          <a:noFill/>
        </p:spPr>
        <p:txBody>
          <a:bodyPr wrap="square" rtlCol="0">
            <a:spAutoFit/>
          </a:bodyPr>
          <a:lstStyle/>
          <a:p>
            <a:pPr algn="ctr"/>
            <a:r>
              <a:rPr lang="en-US" sz="4800" dirty="0">
                <a:solidFill>
                  <a:schemeClr val="bg1"/>
                </a:solidFill>
                <a:latin typeface="Bookman Old Style" panose="02050604050505020204" pitchFamily="18" charset="0"/>
              </a:rPr>
              <a:t>Welcome Back!</a:t>
            </a:r>
          </a:p>
        </p:txBody>
      </p:sp>
      <p:sp>
        <p:nvSpPr>
          <p:cNvPr id="12" name="TextBox 11">
            <a:extLst>
              <a:ext uri="{FF2B5EF4-FFF2-40B4-BE49-F238E27FC236}">
                <a16:creationId xmlns:a16="http://schemas.microsoft.com/office/drawing/2014/main" id="{6D4FF0E1-F103-39EC-A6EF-C373DB4C3962}"/>
              </a:ext>
            </a:extLst>
          </p:cNvPr>
          <p:cNvSpPr txBox="1"/>
          <p:nvPr/>
        </p:nvSpPr>
        <p:spPr>
          <a:xfrm>
            <a:off x="2819400" y="4572000"/>
            <a:ext cx="5791200" cy="400110"/>
          </a:xfrm>
          <a:prstGeom prst="rect">
            <a:avLst/>
          </a:prstGeom>
          <a:noFill/>
        </p:spPr>
        <p:txBody>
          <a:bodyPr wrap="square" rtlCol="0">
            <a:spAutoFit/>
          </a:bodyPr>
          <a:lstStyle/>
          <a:p>
            <a:pPr algn="ctr"/>
            <a:r>
              <a:rPr lang="en-US" sz="2000" dirty="0">
                <a:solidFill>
                  <a:schemeClr val="bg1"/>
                </a:solidFill>
                <a:latin typeface="Bookman Old Style" panose="02050604050505020204" pitchFamily="18" charset="0"/>
              </a:rPr>
              <a:t>Michelle Bartha &amp; Doug Russell</a:t>
            </a:r>
          </a:p>
        </p:txBody>
      </p:sp>
    </p:spTree>
    <p:extLst>
      <p:ext uri="{BB962C8B-B14F-4D97-AF65-F5344CB8AC3E}">
        <p14:creationId xmlns:p14="http://schemas.microsoft.com/office/powerpoint/2010/main" val="681820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0936586">
            <a:off x="-599703" y="188240"/>
            <a:ext cx="5257800" cy="1200329"/>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We have our own</a:t>
            </a:r>
          </a:p>
          <a:p>
            <a:pPr algn="ctr"/>
            <a:r>
              <a:rPr lang="en-US" sz="3600" dirty="0">
                <a:solidFill>
                  <a:srgbClr val="FF0000"/>
                </a:solidFill>
                <a:latin typeface="Bookman Old Style" panose="02050604050505020204" pitchFamily="18" charset="0"/>
              </a:rPr>
              <a:t>RHTA Website</a:t>
            </a:r>
          </a:p>
        </p:txBody>
      </p:sp>
      <p:sp>
        <p:nvSpPr>
          <p:cNvPr id="6" name="TextBox 5"/>
          <p:cNvSpPr txBox="1"/>
          <p:nvPr/>
        </p:nvSpPr>
        <p:spPr>
          <a:xfrm>
            <a:off x="4579952" y="533400"/>
            <a:ext cx="4291446"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www.rhta.org</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551" y="1752600"/>
            <a:ext cx="8599847"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rot="20932197">
            <a:off x="1114576" y="2704378"/>
            <a:ext cx="7239000" cy="1200329"/>
          </a:xfrm>
          <a:prstGeom prst="rect">
            <a:avLst/>
          </a:prstGeom>
          <a:solidFill>
            <a:srgbClr val="FFFF00"/>
          </a:solidFill>
        </p:spPr>
        <p:txBody>
          <a:bodyPr wrap="square" rtlCol="0">
            <a:spAutoFit/>
          </a:bodyPr>
          <a:lstStyle/>
          <a:p>
            <a:pPr algn="ctr"/>
            <a:r>
              <a:rPr lang="en-US" sz="3600" dirty="0">
                <a:latin typeface="Bookman Old Style" panose="02050604050505020204" pitchFamily="18" charset="0"/>
              </a:rPr>
              <a:t>This presentation will be uploaded for your convenience</a:t>
            </a:r>
          </a:p>
        </p:txBody>
      </p:sp>
      <p:sp>
        <p:nvSpPr>
          <p:cNvPr id="2" name="Oval 1"/>
          <p:cNvSpPr/>
          <p:nvPr/>
        </p:nvSpPr>
        <p:spPr>
          <a:xfrm>
            <a:off x="457200" y="1750270"/>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579952" y="513665"/>
            <a:ext cx="4371622" cy="78173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880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1896" y="152400"/>
            <a:ext cx="7772400" cy="646331"/>
          </a:xfrm>
          <a:prstGeom prst="rect">
            <a:avLst/>
          </a:prstGeom>
          <a:noFill/>
        </p:spPr>
        <p:txBody>
          <a:bodyPr wrap="square" rtlCol="0">
            <a:spAutoFit/>
          </a:bodyPr>
          <a:lstStyle/>
          <a:p>
            <a:pPr algn="ctr"/>
            <a:r>
              <a:rPr lang="en-US" sz="3600" dirty="0">
                <a:latin typeface="Bookman Old Style" panose="02050604050505020204" pitchFamily="18" charset="0"/>
              </a:rPr>
              <a:t>RHTA officers and representatives</a:t>
            </a:r>
          </a:p>
        </p:txBody>
      </p:sp>
      <p:sp>
        <p:nvSpPr>
          <p:cNvPr id="5" name="TextBox 4"/>
          <p:cNvSpPr txBox="1"/>
          <p:nvPr/>
        </p:nvSpPr>
        <p:spPr>
          <a:xfrm>
            <a:off x="5286641" y="1141481"/>
            <a:ext cx="4024745" cy="646331"/>
          </a:xfrm>
          <a:prstGeom prst="rect">
            <a:avLst/>
          </a:prstGeom>
          <a:noFill/>
        </p:spPr>
        <p:txBody>
          <a:bodyPr wrap="square" rtlCol="0">
            <a:spAutoFit/>
          </a:bodyPr>
          <a:lstStyle/>
          <a:p>
            <a:pPr algn="ctr"/>
            <a:r>
              <a:rPr lang="en-US" sz="3600" dirty="0">
                <a:latin typeface="Bookman Old Style" panose="02050604050505020204" pitchFamily="18" charset="0"/>
              </a:rPr>
              <a:t>2022-2023</a:t>
            </a:r>
          </a:p>
        </p:txBody>
      </p:sp>
      <p:sp>
        <p:nvSpPr>
          <p:cNvPr id="6" name="TextBox 5"/>
          <p:cNvSpPr txBox="1"/>
          <p:nvPr/>
        </p:nvSpPr>
        <p:spPr>
          <a:xfrm rot="20793996">
            <a:off x="-22329" y="1141482"/>
            <a:ext cx="26289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RHHS</a:t>
            </a:r>
          </a:p>
        </p:txBody>
      </p:sp>
      <p:sp>
        <p:nvSpPr>
          <p:cNvPr id="7" name="TextBox 6"/>
          <p:cNvSpPr txBox="1"/>
          <p:nvPr/>
        </p:nvSpPr>
        <p:spPr>
          <a:xfrm>
            <a:off x="76200" y="3810001"/>
            <a:ext cx="2628900" cy="646331"/>
          </a:xfrm>
          <a:prstGeom prst="rect">
            <a:avLst/>
          </a:prstGeom>
          <a:noFill/>
        </p:spPr>
        <p:txBody>
          <a:bodyPr wrap="square" rtlCol="0">
            <a:spAutoFit/>
          </a:bodyPr>
          <a:lstStyle/>
          <a:p>
            <a:pPr algn="ctr"/>
            <a:r>
              <a:rPr lang="en-US" sz="3600" dirty="0">
                <a:latin typeface="Bookman Old Style" panose="02050604050505020204" pitchFamily="18" charset="0"/>
              </a:rPr>
              <a:t>Secretary</a:t>
            </a:r>
          </a:p>
        </p:txBody>
      </p:sp>
      <p:sp>
        <p:nvSpPr>
          <p:cNvPr id="8" name="TextBox 7"/>
          <p:cNvSpPr txBox="1"/>
          <p:nvPr/>
        </p:nvSpPr>
        <p:spPr>
          <a:xfrm>
            <a:off x="2133600" y="3810000"/>
            <a:ext cx="34671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Adele </a:t>
            </a:r>
            <a:r>
              <a:rPr lang="en-US" sz="3600" dirty="0" err="1">
                <a:solidFill>
                  <a:srgbClr val="FF0000"/>
                </a:solidFill>
                <a:latin typeface="Bookman Old Style" panose="02050604050505020204" pitchFamily="18" charset="0"/>
              </a:rPr>
              <a:t>Gali</a:t>
            </a:r>
            <a:endParaRPr lang="en-US" sz="3600" dirty="0">
              <a:solidFill>
                <a:srgbClr val="FF0000"/>
              </a:solidFill>
              <a:latin typeface="Bookman Old Style" panose="02050604050505020204" pitchFamily="18" charset="0"/>
            </a:endParaRPr>
          </a:p>
        </p:txBody>
      </p:sp>
      <p:sp>
        <p:nvSpPr>
          <p:cNvPr id="14" name="TextBox 13"/>
          <p:cNvSpPr txBox="1"/>
          <p:nvPr/>
        </p:nvSpPr>
        <p:spPr>
          <a:xfrm>
            <a:off x="76200" y="4572000"/>
            <a:ext cx="3352800" cy="646331"/>
          </a:xfrm>
          <a:prstGeom prst="rect">
            <a:avLst/>
          </a:prstGeom>
          <a:noFill/>
        </p:spPr>
        <p:txBody>
          <a:bodyPr wrap="square" rtlCol="0">
            <a:spAutoFit/>
          </a:bodyPr>
          <a:lstStyle/>
          <a:p>
            <a:pPr algn="ctr"/>
            <a:r>
              <a:rPr lang="en-US" sz="3600" dirty="0">
                <a:latin typeface="Bookman Old Style" panose="02050604050505020204" pitchFamily="18" charset="0"/>
              </a:rPr>
              <a:t>Building Rep</a:t>
            </a:r>
          </a:p>
        </p:txBody>
      </p:sp>
      <p:sp>
        <p:nvSpPr>
          <p:cNvPr id="15" name="TextBox 14"/>
          <p:cNvSpPr txBox="1"/>
          <p:nvPr/>
        </p:nvSpPr>
        <p:spPr>
          <a:xfrm>
            <a:off x="3086100" y="4572000"/>
            <a:ext cx="34671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Dave Fortier</a:t>
            </a:r>
          </a:p>
        </p:txBody>
      </p:sp>
      <p:sp>
        <p:nvSpPr>
          <p:cNvPr id="2" name="Rectangle 1"/>
          <p:cNvSpPr/>
          <p:nvPr/>
        </p:nvSpPr>
        <p:spPr>
          <a:xfrm>
            <a:off x="76200" y="3352800"/>
            <a:ext cx="9067800" cy="30999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648200"/>
            <a:ext cx="2483204" cy="1804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115725"/>
            <a:ext cx="3454399"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a:off x="76200" y="5334001"/>
            <a:ext cx="3352800" cy="646331"/>
          </a:xfrm>
          <a:prstGeom prst="rect">
            <a:avLst/>
          </a:prstGeom>
          <a:noFill/>
        </p:spPr>
        <p:txBody>
          <a:bodyPr wrap="square" rtlCol="0">
            <a:spAutoFit/>
          </a:bodyPr>
          <a:lstStyle/>
          <a:p>
            <a:pPr algn="ctr"/>
            <a:r>
              <a:rPr lang="en-US" sz="3600" dirty="0">
                <a:latin typeface="Bookman Old Style" panose="02050604050505020204" pitchFamily="18" charset="0"/>
              </a:rPr>
              <a:t>Building Rep</a:t>
            </a:r>
          </a:p>
        </p:txBody>
      </p:sp>
      <p:sp>
        <p:nvSpPr>
          <p:cNvPr id="21" name="TextBox 20"/>
          <p:cNvSpPr txBox="1"/>
          <p:nvPr/>
        </p:nvSpPr>
        <p:spPr>
          <a:xfrm>
            <a:off x="3162300" y="5334000"/>
            <a:ext cx="34671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Matt Bennett</a:t>
            </a:r>
          </a:p>
        </p:txBody>
      </p:sp>
    </p:spTree>
    <p:extLst>
      <p:ext uri="{BB962C8B-B14F-4D97-AF65-F5344CB8AC3E}">
        <p14:creationId xmlns:p14="http://schemas.microsoft.com/office/powerpoint/2010/main" val="1859662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746364" y="495384"/>
            <a:ext cx="2628900" cy="830997"/>
          </a:xfrm>
          <a:prstGeom prst="rect">
            <a:avLst/>
          </a:prstGeom>
          <a:noFill/>
        </p:spPr>
        <p:txBody>
          <a:bodyPr wrap="square" rtlCol="0">
            <a:spAutoFit/>
          </a:bodyPr>
          <a:lstStyle/>
          <a:p>
            <a:pPr algn="ctr"/>
            <a:r>
              <a:rPr lang="en-US" sz="4800" dirty="0">
                <a:solidFill>
                  <a:srgbClr val="FF0000"/>
                </a:solidFill>
                <a:latin typeface="Bookman Old Style" panose="02050604050505020204" pitchFamily="18" charset="0"/>
              </a:rPr>
              <a:t>GMS</a:t>
            </a:r>
          </a:p>
        </p:txBody>
      </p:sp>
      <p:sp>
        <p:nvSpPr>
          <p:cNvPr id="7" name="TextBox 6"/>
          <p:cNvSpPr txBox="1"/>
          <p:nvPr/>
        </p:nvSpPr>
        <p:spPr>
          <a:xfrm>
            <a:off x="-304800" y="2996625"/>
            <a:ext cx="6000678" cy="584775"/>
          </a:xfrm>
          <a:prstGeom prst="rect">
            <a:avLst/>
          </a:prstGeom>
          <a:noFill/>
        </p:spPr>
        <p:txBody>
          <a:bodyPr wrap="square" rtlCol="0">
            <a:spAutoFit/>
          </a:bodyPr>
          <a:lstStyle/>
          <a:p>
            <a:pPr algn="ctr"/>
            <a:r>
              <a:rPr lang="en-US" sz="3200" dirty="0">
                <a:latin typeface="Bookman Old Style" panose="02050604050505020204" pitchFamily="18" charset="0"/>
              </a:rPr>
              <a:t>Building Rep </a:t>
            </a:r>
            <a:endParaRPr lang="en-US" sz="2800" dirty="0">
              <a:latin typeface="Bookman Old Style" panose="02050604050505020204" pitchFamily="18" charset="0"/>
            </a:endParaRPr>
          </a:p>
        </p:txBody>
      </p:sp>
      <p:sp>
        <p:nvSpPr>
          <p:cNvPr id="8" name="TextBox 7"/>
          <p:cNvSpPr txBox="1"/>
          <p:nvPr/>
        </p:nvSpPr>
        <p:spPr>
          <a:xfrm>
            <a:off x="4343400" y="2996625"/>
            <a:ext cx="4457700" cy="584775"/>
          </a:xfrm>
          <a:prstGeom prst="rect">
            <a:avLst/>
          </a:prstGeom>
          <a:noFill/>
        </p:spPr>
        <p:txBody>
          <a:bodyPr wrap="square" rtlCol="0">
            <a:spAutoFit/>
          </a:bodyPr>
          <a:lstStyle/>
          <a:p>
            <a:pPr algn="ctr"/>
            <a:r>
              <a:rPr lang="en-US" sz="3200" dirty="0">
                <a:solidFill>
                  <a:srgbClr val="FF0000"/>
                </a:solidFill>
                <a:latin typeface="Bookman Old Style" panose="02050604050505020204" pitchFamily="18" charset="0"/>
              </a:rPr>
              <a:t>Michelle </a:t>
            </a:r>
            <a:r>
              <a:rPr lang="en-US" sz="3200" dirty="0" err="1">
                <a:solidFill>
                  <a:srgbClr val="FF0000"/>
                </a:solidFill>
                <a:latin typeface="Bookman Old Style" panose="02050604050505020204" pitchFamily="18" charset="0"/>
              </a:rPr>
              <a:t>Walerysiak</a:t>
            </a:r>
            <a:endParaRPr lang="en-US" sz="3200" dirty="0">
              <a:solidFill>
                <a:srgbClr val="FF0000"/>
              </a:solidFill>
              <a:latin typeface="Bookman Old Style" panose="02050604050505020204" pitchFamily="18" charset="0"/>
            </a:endParaRPr>
          </a:p>
        </p:txBody>
      </p:sp>
      <p:sp>
        <p:nvSpPr>
          <p:cNvPr id="11" name="TextBox 10"/>
          <p:cNvSpPr txBox="1"/>
          <p:nvPr/>
        </p:nvSpPr>
        <p:spPr>
          <a:xfrm>
            <a:off x="5067300" y="2321379"/>
            <a:ext cx="3467100" cy="584775"/>
          </a:xfrm>
          <a:prstGeom prst="rect">
            <a:avLst/>
          </a:prstGeom>
          <a:noFill/>
        </p:spPr>
        <p:txBody>
          <a:bodyPr wrap="square" rtlCol="0">
            <a:spAutoFit/>
          </a:bodyPr>
          <a:lstStyle/>
          <a:p>
            <a:pPr algn="ctr"/>
            <a:r>
              <a:rPr lang="en-US" sz="3200" dirty="0">
                <a:solidFill>
                  <a:srgbClr val="FF0000"/>
                </a:solidFill>
                <a:latin typeface="Bookman Old Style" panose="02050604050505020204" pitchFamily="18" charset="0"/>
              </a:rPr>
              <a:t>Karla Harding</a:t>
            </a:r>
          </a:p>
        </p:txBody>
      </p:sp>
      <p:sp>
        <p:nvSpPr>
          <p:cNvPr id="14" name="TextBox 13"/>
          <p:cNvSpPr txBox="1"/>
          <p:nvPr/>
        </p:nvSpPr>
        <p:spPr>
          <a:xfrm>
            <a:off x="1076361" y="2286000"/>
            <a:ext cx="3276600" cy="584775"/>
          </a:xfrm>
          <a:prstGeom prst="rect">
            <a:avLst/>
          </a:prstGeom>
          <a:noFill/>
        </p:spPr>
        <p:txBody>
          <a:bodyPr wrap="square" rtlCol="0">
            <a:spAutoFit/>
          </a:bodyPr>
          <a:lstStyle/>
          <a:p>
            <a:pPr algn="ctr"/>
            <a:r>
              <a:rPr lang="en-US" sz="3200" dirty="0">
                <a:latin typeface="Bookman Old Style" panose="02050604050505020204" pitchFamily="18" charset="0"/>
              </a:rPr>
              <a:t>Building Rep</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419600"/>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848" y="4495799"/>
            <a:ext cx="2134942" cy="2251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28600" y="2057400"/>
            <a:ext cx="8572500" cy="22306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52401"/>
            <a:ext cx="2743200" cy="2059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173865" y="3599786"/>
            <a:ext cx="4855335" cy="584775"/>
          </a:xfrm>
          <a:prstGeom prst="rect">
            <a:avLst/>
          </a:prstGeom>
          <a:noFill/>
        </p:spPr>
        <p:txBody>
          <a:bodyPr wrap="square" rtlCol="0">
            <a:spAutoFit/>
          </a:bodyPr>
          <a:lstStyle/>
          <a:p>
            <a:pPr algn="ctr"/>
            <a:r>
              <a:rPr lang="en-US" sz="3200" dirty="0">
                <a:latin typeface="Bookman Old Style" panose="02050604050505020204" pitchFamily="18" charset="0"/>
              </a:rPr>
              <a:t>Web Master</a:t>
            </a:r>
          </a:p>
        </p:txBody>
      </p:sp>
      <p:sp>
        <p:nvSpPr>
          <p:cNvPr id="15" name="TextBox 14"/>
          <p:cNvSpPr txBox="1"/>
          <p:nvPr/>
        </p:nvSpPr>
        <p:spPr>
          <a:xfrm>
            <a:off x="4991100" y="3606225"/>
            <a:ext cx="3467100" cy="584775"/>
          </a:xfrm>
          <a:prstGeom prst="rect">
            <a:avLst/>
          </a:prstGeom>
          <a:noFill/>
        </p:spPr>
        <p:txBody>
          <a:bodyPr wrap="square" rtlCol="0">
            <a:spAutoFit/>
          </a:bodyPr>
          <a:lstStyle/>
          <a:p>
            <a:pPr algn="ctr"/>
            <a:r>
              <a:rPr lang="en-US" sz="3200" dirty="0">
                <a:solidFill>
                  <a:srgbClr val="FF0000"/>
                </a:solidFill>
                <a:latin typeface="Bookman Old Style" panose="02050604050505020204" pitchFamily="18" charset="0"/>
              </a:rPr>
              <a:t>Laura </a:t>
            </a:r>
            <a:r>
              <a:rPr lang="en-US" sz="3200" dirty="0" err="1">
                <a:solidFill>
                  <a:srgbClr val="FF0000"/>
                </a:solidFill>
                <a:latin typeface="Bookman Old Style" panose="02050604050505020204" pitchFamily="18" charset="0"/>
              </a:rPr>
              <a:t>Litke</a:t>
            </a:r>
            <a:endParaRPr lang="en-US" sz="32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182391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90500" y="3027108"/>
            <a:ext cx="8572500" cy="36784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20535" y="5548098"/>
            <a:ext cx="4267201" cy="646331"/>
          </a:xfrm>
          <a:prstGeom prst="rect">
            <a:avLst/>
          </a:prstGeom>
          <a:noFill/>
        </p:spPr>
        <p:txBody>
          <a:bodyPr wrap="square" rtlCol="0">
            <a:spAutoFit/>
          </a:bodyPr>
          <a:lstStyle/>
          <a:p>
            <a:pPr algn="ctr"/>
            <a:r>
              <a:rPr lang="en-US" sz="3600" dirty="0">
                <a:latin typeface="Bookman Old Style" panose="02050604050505020204" pitchFamily="18" charset="0"/>
              </a:rPr>
              <a:t>Building Reps</a:t>
            </a:r>
          </a:p>
        </p:txBody>
      </p:sp>
      <p:sp>
        <p:nvSpPr>
          <p:cNvPr id="16" name="TextBox 15"/>
          <p:cNvSpPr txBox="1"/>
          <p:nvPr/>
        </p:nvSpPr>
        <p:spPr>
          <a:xfrm>
            <a:off x="4612521" y="5462303"/>
            <a:ext cx="4302879" cy="1200329"/>
          </a:xfrm>
          <a:prstGeom prst="rect">
            <a:avLst/>
          </a:prstGeom>
          <a:noFill/>
        </p:spPr>
        <p:txBody>
          <a:bodyPr wrap="square" rtlCol="0">
            <a:spAutoFit/>
          </a:bodyPr>
          <a:lstStyle/>
          <a:p>
            <a:r>
              <a:rPr lang="en-US" sz="3600" dirty="0">
                <a:solidFill>
                  <a:srgbClr val="FF0000"/>
                </a:solidFill>
                <a:latin typeface="Bookman Old Style" panose="02050604050505020204" pitchFamily="18" charset="0"/>
              </a:rPr>
              <a:t>  Joe Couture</a:t>
            </a:r>
          </a:p>
          <a:p>
            <a:pPr algn="ctr"/>
            <a:r>
              <a:rPr lang="en-US" sz="3600" dirty="0">
                <a:solidFill>
                  <a:srgbClr val="FF0000"/>
                </a:solidFill>
                <a:latin typeface="Bookman Old Style" panose="02050604050505020204" pitchFamily="18" charset="0"/>
              </a:rPr>
              <a:t>Carissa </a:t>
            </a:r>
            <a:r>
              <a:rPr lang="en-US" sz="3600" dirty="0" err="1">
                <a:solidFill>
                  <a:srgbClr val="FF0000"/>
                </a:solidFill>
                <a:latin typeface="Bookman Old Style" panose="02050604050505020204" pitchFamily="18" charset="0"/>
              </a:rPr>
              <a:t>Lastrina</a:t>
            </a:r>
            <a:endParaRPr lang="en-US" sz="3600" dirty="0">
              <a:solidFill>
                <a:srgbClr val="FF0000"/>
              </a:solidFill>
              <a:latin typeface="Bookman Old Style" panose="02050604050505020204" pitchFamily="18" charset="0"/>
            </a:endParaRPr>
          </a:p>
        </p:txBody>
      </p:sp>
      <p:sp>
        <p:nvSpPr>
          <p:cNvPr id="17" name="TextBox 16"/>
          <p:cNvSpPr txBox="1"/>
          <p:nvPr/>
        </p:nvSpPr>
        <p:spPr>
          <a:xfrm>
            <a:off x="684189" y="3239869"/>
            <a:ext cx="3506811" cy="646331"/>
          </a:xfrm>
          <a:prstGeom prst="rect">
            <a:avLst/>
          </a:prstGeom>
          <a:noFill/>
        </p:spPr>
        <p:txBody>
          <a:bodyPr wrap="square" rtlCol="0">
            <a:spAutoFit/>
          </a:bodyPr>
          <a:lstStyle/>
          <a:p>
            <a:pPr algn="ctr"/>
            <a:r>
              <a:rPr lang="en-US" sz="3600" dirty="0">
                <a:latin typeface="Bookman Old Style" panose="02050604050505020204" pitchFamily="18" charset="0"/>
              </a:rPr>
              <a:t>Vice President</a:t>
            </a:r>
          </a:p>
        </p:txBody>
      </p:sp>
      <p:sp>
        <p:nvSpPr>
          <p:cNvPr id="20" name="TextBox 19"/>
          <p:cNvSpPr txBox="1"/>
          <p:nvPr/>
        </p:nvSpPr>
        <p:spPr>
          <a:xfrm>
            <a:off x="4305300" y="3239868"/>
            <a:ext cx="46863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Kirsten </a:t>
            </a:r>
            <a:r>
              <a:rPr lang="en-US" sz="3600" dirty="0" err="1">
                <a:solidFill>
                  <a:srgbClr val="FF0000"/>
                </a:solidFill>
                <a:latin typeface="Bookman Old Style" panose="02050604050505020204" pitchFamily="18" charset="0"/>
              </a:rPr>
              <a:t>Hassett</a:t>
            </a:r>
            <a:endParaRPr lang="en-US" sz="3600" dirty="0">
              <a:solidFill>
                <a:srgbClr val="FF0000"/>
              </a:solidFill>
              <a:latin typeface="Bookman Old Style" panose="02050604050505020204" pitchFamily="18" charset="0"/>
            </a:endParaRPr>
          </a:p>
        </p:txBody>
      </p:sp>
      <p:sp>
        <p:nvSpPr>
          <p:cNvPr id="21" name="TextBox 20"/>
          <p:cNvSpPr txBox="1"/>
          <p:nvPr/>
        </p:nvSpPr>
        <p:spPr>
          <a:xfrm>
            <a:off x="168136" y="3965137"/>
            <a:ext cx="4784864" cy="646331"/>
          </a:xfrm>
          <a:prstGeom prst="rect">
            <a:avLst/>
          </a:prstGeom>
          <a:noFill/>
        </p:spPr>
        <p:txBody>
          <a:bodyPr wrap="square" rtlCol="0">
            <a:spAutoFit/>
          </a:bodyPr>
          <a:lstStyle/>
          <a:p>
            <a:pPr algn="ctr"/>
            <a:r>
              <a:rPr lang="en-US" sz="3600" dirty="0">
                <a:latin typeface="Bookman Old Style" panose="02050604050505020204" pitchFamily="18" charset="0"/>
              </a:rPr>
              <a:t>Membership Chair</a:t>
            </a:r>
          </a:p>
        </p:txBody>
      </p:sp>
      <p:sp>
        <p:nvSpPr>
          <p:cNvPr id="23" name="TextBox 22"/>
          <p:cNvSpPr txBox="1"/>
          <p:nvPr/>
        </p:nvSpPr>
        <p:spPr>
          <a:xfrm>
            <a:off x="4495800" y="4001869"/>
            <a:ext cx="43815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Sarah Sherman</a:t>
            </a:r>
          </a:p>
        </p:txBody>
      </p:sp>
      <p:sp>
        <p:nvSpPr>
          <p:cNvPr id="14" name="TextBox 13"/>
          <p:cNvSpPr txBox="1"/>
          <p:nvPr/>
        </p:nvSpPr>
        <p:spPr>
          <a:xfrm rot="20793996">
            <a:off x="381099" y="787772"/>
            <a:ext cx="2628900" cy="830997"/>
          </a:xfrm>
          <a:prstGeom prst="rect">
            <a:avLst/>
          </a:prstGeom>
          <a:noFill/>
        </p:spPr>
        <p:txBody>
          <a:bodyPr wrap="square" rtlCol="0">
            <a:spAutoFit/>
          </a:bodyPr>
          <a:lstStyle/>
          <a:p>
            <a:pPr algn="ctr"/>
            <a:r>
              <a:rPr lang="en-US" sz="4800" dirty="0">
                <a:solidFill>
                  <a:srgbClr val="FF0000"/>
                </a:solidFill>
                <a:latin typeface="Bookman Old Style" panose="02050604050505020204" pitchFamily="18" charset="0"/>
              </a:rPr>
              <a:t>MOSER</a:t>
            </a: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5687" y="304800"/>
            <a:ext cx="4476422"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95300" y="4713761"/>
            <a:ext cx="4000500" cy="646331"/>
          </a:xfrm>
          <a:prstGeom prst="rect">
            <a:avLst/>
          </a:prstGeom>
          <a:noFill/>
        </p:spPr>
        <p:txBody>
          <a:bodyPr wrap="square" rtlCol="0">
            <a:spAutoFit/>
          </a:bodyPr>
          <a:lstStyle/>
          <a:p>
            <a:pPr algn="ctr"/>
            <a:r>
              <a:rPr lang="en-US" sz="3600" dirty="0">
                <a:latin typeface="Bookman Old Style" panose="02050604050505020204" pitchFamily="18" charset="0"/>
              </a:rPr>
              <a:t>Grievance Chair</a:t>
            </a:r>
          </a:p>
        </p:txBody>
      </p:sp>
      <p:sp>
        <p:nvSpPr>
          <p:cNvPr id="18" name="TextBox 17"/>
          <p:cNvSpPr txBox="1"/>
          <p:nvPr/>
        </p:nvSpPr>
        <p:spPr>
          <a:xfrm>
            <a:off x="4724400" y="4763869"/>
            <a:ext cx="37338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Heidi </a:t>
            </a:r>
            <a:r>
              <a:rPr lang="en-US" sz="3600" dirty="0" err="1">
                <a:solidFill>
                  <a:srgbClr val="FF0000"/>
                </a:solidFill>
                <a:latin typeface="Bookman Old Style" panose="02050604050505020204" pitchFamily="18" charset="0"/>
              </a:rPr>
              <a:t>Kokoska</a:t>
            </a:r>
            <a:endParaRPr lang="en-US" sz="3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594612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484464" y="669946"/>
            <a:ext cx="2628900" cy="1200329"/>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STEVENS SCHOOL</a:t>
            </a:r>
          </a:p>
        </p:txBody>
      </p:sp>
      <p:sp>
        <p:nvSpPr>
          <p:cNvPr id="14" name="TextBox 13"/>
          <p:cNvSpPr txBox="1"/>
          <p:nvPr/>
        </p:nvSpPr>
        <p:spPr>
          <a:xfrm>
            <a:off x="609600" y="3239869"/>
            <a:ext cx="3276600" cy="646331"/>
          </a:xfrm>
          <a:prstGeom prst="rect">
            <a:avLst/>
          </a:prstGeom>
          <a:noFill/>
        </p:spPr>
        <p:txBody>
          <a:bodyPr wrap="square" rtlCol="0">
            <a:spAutoFit/>
          </a:bodyPr>
          <a:lstStyle/>
          <a:p>
            <a:pPr algn="ctr"/>
            <a:r>
              <a:rPr lang="en-US" sz="3600" dirty="0">
                <a:latin typeface="Bookman Old Style" panose="02050604050505020204" pitchFamily="18" charset="0"/>
              </a:rPr>
              <a:t>Building Rep</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4708468"/>
            <a:ext cx="1921428" cy="1921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670248"/>
            <a:ext cx="3510529" cy="1974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609600" y="3925669"/>
            <a:ext cx="3276600" cy="646331"/>
          </a:xfrm>
          <a:prstGeom prst="rect">
            <a:avLst/>
          </a:prstGeom>
          <a:noFill/>
        </p:spPr>
        <p:txBody>
          <a:bodyPr wrap="square" rtlCol="0">
            <a:spAutoFit/>
          </a:bodyPr>
          <a:lstStyle/>
          <a:p>
            <a:pPr algn="ctr"/>
            <a:r>
              <a:rPr lang="en-US" sz="3600" dirty="0">
                <a:latin typeface="Bookman Old Style" panose="02050604050505020204" pitchFamily="18" charset="0"/>
              </a:rPr>
              <a:t>Building Rep</a:t>
            </a: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68810"/>
            <a:ext cx="4038600" cy="1872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28600" y="2482387"/>
            <a:ext cx="8572500" cy="21878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076700" y="3239868"/>
            <a:ext cx="40767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Kristen Carter</a:t>
            </a:r>
          </a:p>
        </p:txBody>
      </p:sp>
      <p:sp>
        <p:nvSpPr>
          <p:cNvPr id="12" name="TextBox 11"/>
          <p:cNvSpPr txBox="1"/>
          <p:nvPr/>
        </p:nvSpPr>
        <p:spPr>
          <a:xfrm>
            <a:off x="3848100" y="3925669"/>
            <a:ext cx="44577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Laura O’Brien</a:t>
            </a:r>
          </a:p>
        </p:txBody>
      </p:sp>
      <p:sp>
        <p:nvSpPr>
          <p:cNvPr id="13" name="TextBox 12"/>
          <p:cNvSpPr txBox="1"/>
          <p:nvPr/>
        </p:nvSpPr>
        <p:spPr>
          <a:xfrm>
            <a:off x="792011" y="2554069"/>
            <a:ext cx="2628900" cy="646331"/>
          </a:xfrm>
          <a:prstGeom prst="rect">
            <a:avLst/>
          </a:prstGeom>
          <a:noFill/>
        </p:spPr>
        <p:txBody>
          <a:bodyPr wrap="square" rtlCol="0">
            <a:spAutoFit/>
          </a:bodyPr>
          <a:lstStyle/>
          <a:p>
            <a:pPr algn="ctr"/>
            <a:r>
              <a:rPr lang="en-US" sz="3600" dirty="0">
                <a:latin typeface="Bookman Old Style" panose="02050604050505020204" pitchFamily="18" charset="0"/>
              </a:rPr>
              <a:t>Treasurer</a:t>
            </a:r>
          </a:p>
        </p:txBody>
      </p:sp>
      <p:sp>
        <p:nvSpPr>
          <p:cNvPr id="15" name="TextBox 14"/>
          <p:cNvSpPr txBox="1"/>
          <p:nvPr/>
        </p:nvSpPr>
        <p:spPr>
          <a:xfrm>
            <a:off x="3429000" y="2554069"/>
            <a:ext cx="4953000" cy="630942"/>
          </a:xfrm>
          <a:prstGeom prst="rect">
            <a:avLst/>
          </a:prstGeom>
          <a:noFill/>
        </p:spPr>
        <p:txBody>
          <a:bodyPr wrap="square" rtlCol="0">
            <a:spAutoFit/>
          </a:bodyPr>
          <a:lstStyle/>
          <a:p>
            <a:pPr algn="ctr"/>
            <a:r>
              <a:rPr lang="en-US" sz="3500" dirty="0">
                <a:solidFill>
                  <a:srgbClr val="FF0000"/>
                </a:solidFill>
                <a:latin typeface="Bookman Old Style" panose="02050604050505020204" pitchFamily="18" charset="0"/>
              </a:rPr>
              <a:t>Sandy </a:t>
            </a:r>
            <a:r>
              <a:rPr lang="en-US" sz="3500" dirty="0" err="1">
                <a:solidFill>
                  <a:srgbClr val="FF0000"/>
                </a:solidFill>
                <a:latin typeface="Bookman Old Style" panose="02050604050505020204" pitchFamily="18" charset="0"/>
              </a:rPr>
              <a:t>Fravel</a:t>
            </a:r>
            <a:endParaRPr lang="en-US" sz="35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264784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427767" y="692985"/>
            <a:ext cx="2827233" cy="1200329"/>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WEST HILL SCHOOL</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693" y="533400"/>
            <a:ext cx="512978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6536" y="4729008"/>
            <a:ext cx="3237028" cy="1976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609600" y="3124201"/>
            <a:ext cx="3276600" cy="646331"/>
          </a:xfrm>
          <a:prstGeom prst="rect">
            <a:avLst/>
          </a:prstGeom>
          <a:noFill/>
        </p:spPr>
        <p:txBody>
          <a:bodyPr wrap="square" rtlCol="0">
            <a:spAutoFit/>
          </a:bodyPr>
          <a:lstStyle/>
          <a:p>
            <a:pPr algn="ctr"/>
            <a:r>
              <a:rPr lang="en-US" sz="3600" dirty="0">
                <a:latin typeface="Bookman Old Style" panose="02050604050505020204" pitchFamily="18" charset="0"/>
              </a:rPr>
              <a:t>Building Rep</a:t>
            </a:r>
          </a:p>
        </p:txBody>
      </p:sp>
      <p:sp>
        <p:nvSpPr>
          <p:cNvPr id="25" name="TextBox 24"/>
          <p:cNvSpPr txBox="1"/>
          <p:nvPr/>
        </p:nvSpPr>
        <p:spPr>
          <a:xfrm>
            <a:off x="609600" y="3849469"/>
            <a:ext cx="3276600" cy="646331"/>
          </a:xfrm>
          <a:prstGeom prst="rect">
            <a:avLst/>
          </a:prstGeom>
          <a:noFill/>
        </p:spPr>
        <p:txBody>
          <a:bodyPr wrap="square" rtlCol="0">
            <a:spAutoFit/>
          </a:bodyPr>
          <a:lstStyle/>
          <a:p>
            <a:pPr algn="ctr"/>
            <a:r>
              <a:rPr lang="en-US" sz="3600" dirty="0">
                <a:latin typeface="Bookman Old Style" panose="02050604050505020204" pitchFamily="18" charset="0"/>
              </a:rPr>
              <a:t>Building Rep</a:t>
            </a:r>
          </a:p>
        </p:txBody>
      </p:sp>
      <p:sp>
        <p:nvSpPr>
          <p:cNvPr id="26" name="Rectangle 25"/>
          <p:cNvSpPr/>
          <p:nvPr/>
        </p:nvSpPr>
        <p:spPr>
          <a:xfrm>
            <a:off x="228600" y="2950908"/>
            <a:ext cx="8572500" cy="1621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191000" y="3163669"/>
            <a:ext cx="43434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Christina Boucher</a:t>
            </a:r>
          </a:p>
        </p:txBody>
      </p:sp>
      <p:sp>
        <p:nvSpPr>
          <p:cNvPr id="28" name="TextBox 27"/>
          <p:cNvSpPr txBox="1"/>
          <p:nvPr/>
        </p:nvSpPr>
        <p:spPr>
          <a:xfrm>
            <a:off x="4381500" y="3849469"/>
            <a:ext cx="40005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a:t>
            </a:r>
          </a:p>
        </p:txBody>
      </p:sp>
    </p:spTree>
    <p:extLst>
      <p:ext uri="{BB962C8B-B14F-4D97-AF65-F5344CB8AC3E}">
        <p14:creationId xmlns:p14="http://schemas.microsoft.com/office/powerpoint/2010/main" val="364717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007239"/>
            <a:ext cx="5410199" cy="2246769"/>
          </a:xfrm>
          <a:prstGeom prst="rect">
            <a:avLst/>
          </a:prstGeom>
          <a:noFill/>
        </p:spPr>
        <p:txBody>
          <a:bodyPr wrap="square" rtlCol="0">
            <a:spAutoFit/>
          </a:bodyPr>
          <a:lstStyle/>
          <a:p>
            <a:pPr algn="ctr"/>
            <a:r>
              <a:rPr lang="en-US" sz="2000" dirty="0">
                <a:latin typeface="Bookman Old Style" panose="02050604050505020204" pitchFamily="18" charset="0"/>
              </a:rPr>
              <a:t>Thanks to CEA’s continued advocacy and close collaboration with other stakeholder groups, the Connecticut State Department of Education will continue flexibility in teacher evaluations for the 2022-2023 school year.</a:t>
            </a:r>
          </a:p>
          <a:p>
            <a:pPr algn="ctr"/>
            <a:endParaRPr lang="en-US" sz="2000" dirty="0">
              <a:latin typeface="Bookman Old Style" panose="02050604050505020204"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3320" y="1171795"/>
            <a:ext cx="3045880" cy="1735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 y="318695"/>
            <a:ext cx="91440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Teacher Evaluation Plan</a:t>
            </a:r>
          </a:p>
        </p:txBody>
      </p:sp>
      <p:sp>
        <p:nvSpPr>
          <p:cNvPr id="2" name="TextBox 1">
            <a:extLst>
              <a:ext uri="{FF2B5EF4-FFF2-40B4-BE49-F238E27FC236}">
                <a16:creationId xmlns:a16="http://schemas.microsoft.com/office/drawing/2014/main" id="{D9D07C1D-4BC3-49D6-FB37-145CF5486DE8}"/>
              </a:ext>
            </a:extLst>
          </p:cNvPr>
          <p:cNvSpPr txBox="1"/>
          <p:nvPr/>
        </p:nvSpPr>
        <p:spPr>
          <a:xfrm>
            <a:off x="685800" y="3886200"/>
            <a:ext cx="3710354" cy="584775"/>
          </a:xfrm>
          <a:prstGeom prst="rect">
            <a:avLst/>
          </a:prstGeom>
          <a:noFill/>
        </p:spPr>
        <p:txBody>
          <a:bodyPr wrap="square" rtlCol="0">
            <a:spAutoFit/>
          </a:bodyPr>
          <a:lstStyle/>
          <a:p>
            <a:pPr algn="ctr"/>
            <a:r>
              <a:rPr lang="en-US" sz="3200" dirty="0">
                <a:solidFill>
                  <a:srgbClr val="FF0000"/>
                </a:solidFill>
                <a:latin typeface="Bookman Old Style" panose="02050604050505020204" pitchFamily="18" charset="0"/>
              </a:rPr>
              <a:t>30 minute lunch</a:t>
            </a:r>
          </a:p>
        </p:txBody>
      </p:sp>
      <p:pic>
        <p:nvPicPr>
          <p:cNvPr id="1026" name="Picture 2" descr="75 Healthy Lunch Recipes To Supercharge Your Midday">
            <a:extLst>
              <a:ext uri="{FF2B5EF4-FFF2-40B4-BE49-F238E27FC236}">
                <a16:creationId xmlns:a16="http://schemas.microsoft.com/office/drawing/2014/main" id="{5BC284CB-B6ED-1C91-DBFD-F67D142632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4942" y="3810000"/>
            <a:ext cx="3994258" cy="22467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714E983-006F-986A-738B-306B08526609}"/>
              </a:ext>
            </a:extLst>
          </p:cNvPr>
          <p:cNvSpPr txBox="1"/>
          <p:nvPr/>
        </p:nvSpPr>
        <p:spPr>
          <a:xfrm>
            <a:off x="626289" y="4504731"/>
            <a:ext cx="3994259" cy="1323439"/>
          </a:xfrm>
          <a:prstGeom prst="rect">
            <a:avLst/>
          </a:prstGeom>
          <a:noFill/>
        </p:spPr>
        <p:txBody>
          <a:bodyPr wrap="square" rtlCol="0">
            <a:spAutoFit/>
          </a:bodyPr>
          <a:lstStyle/>
          <a:p>
            <a:pPr algn="ctr"/>
            <a:r>
              <a:rPr lang="en-US" sz="2000" dirty="0">
                <a:latin typeface="Bookman Old Style" panose="02050604050505020204" pitchFamily="18" charset="0"/>
              </a:rPr>
              <a:t>As far as we know principals have adjusted schedules as needed to accommodate the 30 minute lunch.</a:t>
            </a:r>
          </a:p>
        </p:txBody>
      </p:sp>
    </p:spTree>
    <p:extLst>
      <p:ext uri="{BB962C8B-B14F-4D97-AF65-F5344CB8AC3E}">
        <p14:creationId xmlns:p14="http://schemas.microsoft.com/office/powerpoint/2010/main" val="2424393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6350"/>
            <a:ext cx="9067800" cy="527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2209800" y="3790950"/>
            <a:ext cx="11430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flipV="1">
            <a:off x="3048000" y="4324350"/>
            <a:ext cx="1143000" cy="9906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71600" y="76200"/>
            <a:ext cx="6324600" cy="1107996"/>
          </a:xfrm>
          <a:prstGeom prst="rect">
            <a:avLst/>
          </a:prstGeom>
          <a:noFill/>
        </p:spPr>
        <p:txBody>
          <a:bodyPr wrap="square" rtlCol="0">
            <a:spAutoFit/>
          </a:bodyPr>
          <a:lstStyle/>
          <a:p>
            <a:pPr algn="ctr"/>
            <a:r>
              <a:rPr lang="en-US" sz="6600" dirty="0">
                <a:solidFill>
                  <a:srgbClr val="FF0000"/>
                </a:solidFill>
                <a:latin typeface="Bookman Old Style" panose="02050604050505020204" pitchFamily="18" charset="0"/>
              </a:rPr>
              <a:t>Retirement!</a:t>
            </a:r>
          </a:p>
        </p:txBody>
      </p:sp>
    </p:spTree>
    <p:extLst>
      <p:ext uri="{BB962C8B-B14F-4D97-AF65-F5344CB8AC3E}">
        <p14:creationId xmlns:p14="http://schemas.microsoft.com/office/powerpoint/2010/main" val="590258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09935"/>
            <a:ext cx="9144000" cy="461665"/>
          </a:xfrm>
          <a:prstGeom prst="rect">
            <a:avLst/>
          </a:prstGeom>
          <a:noFill/>
        </p:spPr>
        <p:txBody>
          <a:bodyPr wrap="square" rtlCol="0">
            <a:spAutoFit/>
          </a:bodyPr>
          <a:lstStyle/>
          <a:p>
            <a:pPr algn="ctr"/>
            <a:r>
              <a:rPr lang="en-US" sz="2400" b="1" dirty="0">
                <a:solidFill>
                  <a:srgbClr val="FF0000"/>
                </a:solidFill>
                <a:latin typeface="Bookman Old Style" panose="02050604050505020204" pitchFamily="18" charset="0"/>
              </a:rPr>
              <a:t>VIRTUAL RETIREMENT WORKSHOPS!</a:t>
            </a:r>
            <a:endParaRPr lang="en-US" sz="2400" dirty="0">
              <a:latin typeface="Bookman Old Style" panose="02050604050505020204" pitchFamily="18" charset="0"/>
            </a:endParaRPr>
          </a:p>
        </p:txBody>
      </p:sp>
      <p:sp>
        <p:nvSpPr>
          <p:cNvPr id="7" name="TextBox 6"/>
          <p:cNvSpPr txBox="1"/>
          <p:nvPr/>
        </p:nvSpPr>
        <p:spPr>
          <a:xfrm>
            <a:off x="337661" y="2483821"/>
            <a:ext cx="5626734" cy="492443"/>
          </a:xfrm>
          <a:prstGeom prst="rect">
            <a:avLst/>
          </a:prstGeom>
          <a:noFill/>
        </p:spPr>
        <p:txBody>
          <a:bodyPr wrap="square" rtlCol="0">
            <a:spAutoFit/>
          </a:bodyPr>
          <a:lstStyle/>
          <a:p>
            <a:pPr algn="ctr"/>
            <a:r>
              <a:rPr lang="en-US" sz="2600" dirty="0">
                <a:latin typeface="Bookman Old Style" panose="02050604050505020204" pitchFamily="18" charset="0"/>
              </a:rPr>
              <a:t>Wednesday, September 21, 2022</a:t>
            </a:r>
          </a:p>
        </p:txBody>
      </p:sp>
      <p:sp>
        <p:nvSpPr>
          <p:cNvPr id="12" name="TextBox 11"/>
          <p:cNvSpPr txBox="1"/>
          <p:nvPr/>
        </p:nvSpPr>
        <p:spPr>
          <a:xfrm>
            <a:off x="5964395" y="3831771"/>
            <a:ext cx="2895600" cy="1908215"/>
          </a:xfrm>
          <a:prstGeom prst="rect">
            <a:avLst/>
          </a:prstGeom>
          <a:noFill/>
        </p:spPr>
        <p:txBody>
          <a:bodyPr wrap="square" rtlCol="0">
            <a:spAutoFit/>
          </a:bodyPr>
          <a:lstStyle/>
          <a:p>
            <a:pPr algn="ctr"/>
            <a:r>
              <a:rPr lang="en-US" sz="2500" b="1" dirty="0">
                <a:solidFill>
                  <a:srgbClr val="7030A0"/>
                </a:solidFill>
                <a:latin typeface="Bookman Old Style" panose="02050604050505020204" pitchFamily="18" charset="0"/>
              </a:rPr>
              <a:t>Register on the CEA website</a:t>
            </a:r>
          </a:p>
          <a:p>
            <a:pPr algn="ctr"/>
            <a:r>
              <a:rPr lang="en-US" b="1" dirty="0">
                <a:solidFill>
                  <a:srgbClr val="7030A0"/>
                </a:solidFill>
                <a:latin typeface="Bookman Old Style" panose="02050604050505020204" pitchFamily="18" charset="0"/>
              </a:rPr>
              <a:t>or call</a:t>
            </a:r>
          </a:p>
          <a:p>
            <a:pPr algn="ctr"/>
            <a:r>
              <a:rPr lang="en-US" sz="2500" b="1" dirty="0">
                <a:solidFill>
                  <a:srgbClr val="7030A0"/>
                </a:solidFill>
                <a:latin typeface="Bookman Old Style" panose="02050604050505020204" pitchFamily="18" charset="0"/>
              </a:rPr>
              <a:t>Heidi </a:t>
            </a:r>
            <a:r>
              <a:rPr lang="en-US" sz="2500" b="1" dirty="0" err="1">
                <a:solidFill>
                  <a:srgbClr val="7030A0"/>
                </a:solidFill>
                <a:latin typeface="Bookman Old Style" panose="02050604050505020204" pitchFamily="18" charset="0"/>
              </a:rPr>
              <a:t>Krutzky</a:t>
            </a:r>
            <a:endParaRPr lang="en-US" sz="2500" b="1" dirty="0">
              <a:solidFill>
                <a:srgbClr val="7030A0"/>
              </a:solidFill>
              <a:latin typeface="Bookman Old Style" panose="02050604050505020204" pitchFamily="18" charset="0"/>
            </a:endParaRPr>
          </a:p>
          <a:p>
            <a:pPr algn="ctr"/>
            <a:r>
              <a:rPr lang="en-US" sz="2500" b="1" dirty="0">
                <a:solidFill>
                  <a:srgbClr val="7030A0"/>
                </a:solidFill>
                <a:latin typeface="Bookman Old Style" panose="02050604050505020204" pitchFamily="18" charset="0"/>
              </a:rPr>
              <a:t>860.725.6327</a:t>
            </a:r>
          </a:p>
        </p:txBody>
      </p:sp>
      <p:sp>
        <p:nvSpPr>
          <p:cNvPr id="19" name="TextBox 18"/>
          <p:cNvSpPr txBox="1"/>
          <p:nvPr/>
        </p:nvSpPr>
        <p:spPr>
          <a:xfrm>
            <a:off x="0" y="152400"/>
            <a:ext cx="9112988" cy="707886"/>
          </a:xfrm>
          <a:prstGeom prst="rect">
            <a:avLst/>
          </a:prstGeom>
          <a:noFill/>
        </p:spPr>
        <p:txBody>
          <a:bodyPr wrap="square" rtlCol="0">
            <a:spAutoFit/>
          </a:bodyPr>
          <a:lstStyle/>
          <a:p>
            <a:pPr algn="ctr"/>
            <a:r>
              <a:rPr lang="en-US" sz="4000" b="1" u="sng" dirty="0">
                <a:latin typeface="Bookman Old Style" panose="02050604050505020204" pitchFamily="18" charset="0"/>
              </a:rPr>
              <a:t>CEA Retirement Workshops</a:t>
            </a:r>
          </a:p>
        </p:txBody>
      </p:sp>
      <p:sp>
        <p:nvSpPr>
          <p:cNvPr id="16" name="TextBox 15"/>
          <p:cNvSpPr txBox="1"/>
          <p:nvPr/>
        </p:nvSpPr>
        <p:spPr>
          <a:xfrm>
            <a:off x="2626748" y="1443335"/>
            <a:ext cx="3757053" cy="461665"/>
          </a:xfrm>
          <a:prstGeom prst="rect">
            <a:avLst/>
          </a:prstGeom>
          <a:noFill/>
        </p:spPr>
        <p:txBody>
          <a:bodyPr wrap="square" rtlCol="0">
            <a:spAutoFit/>
          </a:bodyPr>
          <a:lstStyle/>
          <a:p>
            <a:pPr algn="ctr"/>
            <a:r>
              <a:rPr lang="en-US" sz="2400" b="1" dirty="0">
                <a:solidFill>
                  <a:srgbClr val="FF0000"/>
                </a:solidFill>
                <a:latin typeface="Bookman Old Style" panose="02050604050505020204" pitchFamily="18" charset="0"/>
              </a:rPr>
              <a:t>Time: 4:00 – 6:30 PM</a:t>
            </a:r>
            <a:endParaRPr lang="en-US" sz="2400" dirty="0">
              <a:latin typeface="Bookman Old Style" panose="02050604050505020204" pitchFamily="18" charset="0"/>
            </a:endParaRPr>
          </a:p>
        </p:txBody>
      </p:sp>
      <p:sp>
        <p:nvSpPr>
          <p:cNvPr id="14" name="TextBox 13"/>
          <p:cNvSpPr txBox="1"/>
          <p:nvPr/>
        </p:nvSpPr>
        <p:spPr>
          <a:xfrm>
            <a:off x="6119315" y="2087940"/>
            <a:ext cx="2719885" cy="1569660"/>
          </a:xfrm>
          <a:prstGeom prst="rect">
            <a:avLst/>
          </a:prstGeom>
          <a:noFill/>
        </p:spPr>
        <p:txBody>
          <a:bodyPr wrap="square" rtlCol="0">
            <a:spAutoFit/>
          </a:bodyPr>
          <a:lstStyle/>
          <a:p>
            <a:pPr algn="ctr"/>
            <a:r>
              <a:rPr lang="en-US" sz="2400" b="1" dirty="0">
                <a:solidFill>
                  <a:srgbClr val="7030A0"/>
                </a:solidFill>
                <a:latin typeface="Bookman Old Style" panose="02050604050505020204" pitchFamily="18" charset="0"/>
              </a:rPr>
              <a:t>Limited to the first 100 registrants per workshop!</a:t>
            </a:r>
            <a:endParaRPr lang="en-US" sz="2400" dirty="0">
              <a:solidFill>
                <a:srgbClr val="7030A0"/>
              </a:solidFill>
              <a:latin typeface="Bookman Old Style" panose="02050604050505020204" pitchFamily="18" charset="0"/>
            </a:endParaRPr>
          </a:p>
        </p:txBody>
      </p:sp>
      <p:sp>
        <p:nvSpPr>
          <p:cNvPr id="10" name="TextBox 9"/>
          <p:cNvSpPr txBox="1"/>
          <p:nvPr/>
        </p:nvSpPr>
        <p:spPr>
          <a:xfrm>
            <a:off x="304800" y="3093421"/>
            <a:ext cx="4430283" cy="492443"/>
          </a:xfrm>
          <a:prstGeom prst="rect">
            <a:avLst/>
          </a:prstGeom>
          <a:noFill/>
        </p:spPr>
        <p:txBody>
          <a:bodyPr wrap="square" rtlCol="0">
            <a:spAutoFit/>
          </a:bodyPr>
          <a:lstStyle/>
          <a:p>
            <a:pPr algn="ctr"/>
            <a:r>
              <a:rPr lang="en-US" sz="2600" dirty="0">
                <a:latin typeface="Bookman Old Style" panose="02050604050505020204" pitchFamily="18" charset="0"/>
              </a:rPr>
              <a:t>Monday, October 3, 2022</a:t>
            </a:r>
          </a:p>
        </p:txBody>
      </p:sp>
      <p:sp>
        <p:nvSpPr>
          <p:cNvPr id="11" name="TextBox 10"/>
          <p:cNvSpPr txBox="1"/>
          <p:nvPr/>
        </p:nvSpPr>
        <p:spPr>
          <a:xfrm>
            <a:off x="152400" y="3667778"/>
            <a:ext cx="5039882" cy="492443"/>
          </a:xfrm>
          <a:prstGeom prst="rect">
            <a:avLst/>
          </a:prstGeom>
          <a:noFill/>
        </p:spPr>
        <p:txBody>
          <a:bodyPr wrap="square" rtlCol="0">
            <a:spAutoFit/>
          </a:bodyPr>
          <a:lstStyle/>
          <a:p>
            <a:pPr algn="ctr"/>
            <a:r>
              <a:rPr lang="en-US" sz="2600" dirty="0">
                <a:latin typeface="Bookman Old Style" panose="02050604050505020204" pitchFamily="18" charset="0"/>
              </a:rPr>
              <a:t>Tuesday, October 18, 2022</a:t>
            </a:r>
          </a:p>
        </p:txBody>
      </p:sp>
      <p:sp>
        <p:nvSpPr>
          <p:cNvPr id="13" name="TextBox 12"/>
          <p:cNvSpPr txBox="1"/>
          <p:nvPr/>
        </p:nvSpPr>
        <p:spPr>
          <a:xfrm>
            <a:off x="304800" y="4277378"/>
            <a:ext cx="5039882" cy="492443"/>
          </a:xfrm>
          <a:prstGeom prst="rect">
            <a:avLst/>
          </a:prstGeom>
          <a:noFill/>
        </p:spPr>
        <p:txBody>
          <a:bodyPr wrap="square" rtlCol="0">
            <a:spAutoFit/>
          </a:bodyPr>
          <a:lstStyle/>
          <a:p>
            <a:pPr algn="ctr"/>
            <a:r>
              <a:rPr lang="en-US" sz="2600" dirty="0">
                <a:latin typeface="Bookman Old Style" panose="02050604050505020204" pitchFamily="18" charset="0"/>
              </a:rPr>
              <a:t>Thursday, November 3, 2022</a:t>
            </a:r>
          </a:p>
        </p:txBody>
      </p:sp>
      <p:sp>
        <p:nvSpPr>
          <p:cNvPr id="15" name="TextBox 14"/>
          <p:cNvSpPr txBox="1"/>
          <p:nvPr/>
        </p:nvSpPr>
        <p:spPr>
          <a:xfrm>
            <a:off x="304800" y="4886978"/>
            <a:ext cx="5257800" cy="492443"/>
          </a:xfrm>
          <a:prstGeom prst="rect">
            <a:avLst/>
          </a:prstGeom>
          <a:noFill/>
        </p:spPr>
        <p:txBody>
          <a:bodyPr wrap="square" rtlCol="0">
            <a:spAutoFit/>
          </a:bodyPr>
          <a:lstStyle/>
          <a:p>
            <a:pPr algn="ctr"/>
            <a:r>
              <a:rPr lang="en-US" sz="2600" dirty="0">
                <a:latin typeface="Bookman Old Style" panose="02050604050505020204" pitchFamily="18" charset="0"/>
              </a:rPr>
              <a:t>Wednesday, December 7, 2022</a:t>
            </a:r>
          </a:p>
        </p:txBody>
      </p:sp>
      <p:sp>
        <p:nvSpPr>
          <p:cNvPr id="17" name="TextBox 16"/>
          <p:cNvSpPr txBox="1"/>
          <p:nvPr/>
        </p:nvSpPr>
        <p:spPr>
          <a:xfrm>
            <a:off x="304800" y="5496578"/>
            <a:ext cx="5039882" cy="492443"/>
          </a:xfrm>
          <a:prstGeom prst="rect">
            <a:avLst/>
          </a:prstGeom>
          <a:noFill/>
        </p:spPr>
        <p:txBody>
          <a:bodyPr wrap="square" rtlCol="0">
            <a:spAutoFit/>
          </a:bodyPr>
          <a:lstStyle/>
          <a:p>
            <a:pPr algn="ctr"/>
            <a:r>
              <a:rPr lang="en-US" sz="2600" dirty="0">
                <a:latin typeface="Bookman Old Style" panose="02050604050505020204" pitchFamily="18" charset="0"/>
              </a:rPr>
              <a:t>Monday, December 19, 2022</a:t>
            </a:r>
          </a:p>
        </p:txBody>
      </p:sp>
      <p:sp>
        <p:nvSpPr>
          <p:cNvPr id="4" name="Rectangle 3"/>
          <p:cNvSpPr/>
          <p:nvPr/>
        </p:nvSpPr>
        <p:spPr>
          <a:xfrm>
            <a:off x="304800" y="2483822"/>
            <a:ext cx="5649074" cy="36121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845526" y="5997714"/>
            <a:ext cx="3267462" cy="707886"/>
          </a:xfrm>
          <a:prstGeom prst="rect">
            <a:avLst/>
          </a:prstGeom>
          <a:noFill/>
        </p:spPr>
        <p:txBody>
          <a:bodyPr wrap="square" rtlCol="0">
            <a:spAutoFit/>
          </a:bodyPr>
          <a:lstStyle/>
          <a:p>
            <a:pPr algn="ctr"/>
            <a:r>
              <a:rPr lang="en-US" sz="2000" dirty="0">
                <a:latin typeface="Bookman Old Style" panose="02050604050505020204" pitchFamily="18" charset="0"/>
              </a:rPr>
              <a:t>Check the CEA website for more dates!</a:t>
            </a:r>
          </a:p>
        </p:txBody>
      </p:sp>
      <p:cxnSp>
        <p:nvCxnSpPr>
          <p:cNvPr id="24" name="Straight Connector 23"/>
          <p:cNvCxnSpPr/>
          <p:nvPr/>
        </p:nvCxnSpPr>
        <p:spPr>
          <a:xfrm>
            <a:off x="6052253" y="3739514"/>
            <a:ext cx="280774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031458" y="5811593"/>
            <a:ext cx="280774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501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0" y="4350603"/>
            <a:ext cx="9144000" cy="830997"/>
          </a:xfrm>
          <a:prstGeom prst="rect">
            <a:avLst/>
          </a:prstGeom>
          <a:noFill/>
        </p:spPr>
        <p:txBody>
          <a:bodyPr wrap="square" rtlCol="0">
            <a:spAutoFit/>
          </a:bodyPr>
          <a:lstStyle/>
          <a:p>
            <a:pPr algn="ctr"/>
            <a:r>
              <a:rPr lang="en-US" sz="2400" dirty="0">
                <a:latin typeface="Bookman Old Style" panose="02050604050505020204" pitchFamily="18" charset="0"/>
              </a:rPr>
              <a:t>We encourage you to attend a workshop with </a:t>
            </a:r>
          </a:p>
          <a:p>
            <a:pPr algn="ctr"/>
            <a:r>
              <a:rPr lang="en-US" sz="2400" dirty="0">
                <a:latin typeface="Bookman Old Style" panose="02050604050505020204" pitchFamily="18" charset="0"/>
              </a:rPr>
              <a:t>Robin Kaplan-Cho through CEA.</a:t>
            </a:r>
          </a:p>
        </p:txBody>
      </p:sp>
      <p:cxnSp>
        <p:nvCxnSpPr>
          <p:cNvPr id="21" name="Straight Connector 20"/>
          <p:cNvCxnSpPr/>
          <p:nvPr/>
        </p:nvCxnSpPr>
        <p:spPr>
          <a:xfrm>
            <a:off x="1" y="22860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0" y="990600"/>
            <a:ext cx="9144000" cy="1200329"/>
          </a:xfrm>
          <a:prstGeom prst="rect">
            <a:avLst/>
          </a:prstGeom>
          <a:noFill/>
        </p:spPr>
        <p:txBody>
          <a:bodyPr wrap="square" rtlCol="0">
            <a:spAutoFit/>
          </a:bodyPr>
          <a:lstStyle/>
          <a:p>
            <a:pPr algn="ctr"/>
            <a:r>
              <a:rPr lang="en-US" sz="2400" dirty="0">
                <a:latin typeface="Bookman Old Style" panose="02050604050505020204" pitchFamily="18" charset="0"/>
              </a:rPr>
              <a:t>It is never too early!  </a:t>
            </a:r>
          </a:p>
          <a:p>
            <a:pPr algn="ctr"/>
            <a:r>
              <a:rPr lang="en-US" sz="2400" dirty="0">
                <a:latin typeface="Bookman Old Style" panose="02050604050505020204" pitchFamily="18" charset="0"/>
              </a:rPr>
              <a:t>We encourage you to attend at least 5 retirement workshops before you retire!</a:t>
            </a:r>
          </a:p>
        </p:txBody>
      </p:sp>
      <p:sp>
        <p:nvSpPr>
          <p:cNvPr id="13" name="TextBox 12"/>
          <p:cNvSpPr txBox="1"/>
          <p:nvPr/>
        </p:nvSpPr>
        <p:spPr>
          <a:xfrm>
            <a:off x="0" y="152400"/>
            <a:ext cx="9112988" cy="707886"/>
          </a:xfrm>
          <a:prstGeom prst="rect">
            <a:avLst/>
          </a:prstGeom>
          <a:noFill/>
        </p:spPr>
        <p:txBody>
          <a:bodyPr wrap="square" rtlCol="0">
            <a:spAutoFit/>
          </a:bodyPr>
          <a:lstStyle/>
          <a:p>
            <a:pPr algn="ctr"/>
            <a:r>
              <a:rPr lang="en-US" sz="4000" b="1" u="sng" dirty="0">
                <a:latin typeface="Bookman Old Style" panose="02050604050505020204" pitchFamily="18" charset="0"/>
              </a:rPr>
              <a:t>CEA Retirement Workshops</a:t>
            </a:r>
          </a:p>
        </p:txBody>
      </p:sp>
      <p:sp>
        <p:nvSpPr>
          <p:cNvPr id="20" name="TextBox 19"/>
          <p:cNvSpPr txBox="1"/>
          <p:nvPr/>
        </p:nvSpPr>
        <p:spPr>
          <a:xfrm>
            <a:off x="-15506" y="5646003"/>
            <a:ext cx="9144000" cy="830997"/>
          </a:xfrm>
          <a:prstGeom prst="rect">
            <a:avLst/>
          </a:prstGeom>
          <a:noFill/>
        </p:spPr>
        <p:txBody>
          <a:bodyPr wrap="square" rtlCol="0">
            <a:spAutoFit/>
          </a:bodyPr>
          <a:lstStyle/>
          <a:p>
            <a:pPr algn="ctr"/>
            <a:r>
              <a:rPr lang="en-US" sz="2400" dirty="0">
                <a:latin typeface="Bookman Old Style" panose="02050604050505020204" pitchFamily="18" charset="0"/>
              </a:rPr>
              <a:t>Remember a 403B vendor might not be an expert in Teacher Retirement, they experts in the product they sell.  </a:t>
            </a:r>
          </a:p>
        </p:txBody>
      </p:sp>
      <p:cxnSp>
        <p:nvCxnSpPr>
          <p:cNvPr id="23" name="Straight Connector 22"/>
          <p:cNvCxnSpPr/>
          <p:nvPr/>
        </p:nvCxnSpPr>
        <p:spPr>
          <a:xfrm>
            <a:off x="0" y="54102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41148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0" y="2438400"/>
            <a:ext cx="9144000" cy="1569660"/>
          </a:xfrm>
          <a:prstGeom prst="rect">
            <a:avLst/>
          </a:prstGeom>
          <a:noFill/>
        </p:spPr>
        <p:txBody>
          <a:bodyPr wrap="square" rtlCol="0">
            <a:spAutoFit/>
          </a:bodyPr>
          <a:lstStyle/>
          <a:p>
            <a:pPr algn="ctr"/>
            <a:r>
              <a:rPr lang="en-US" sz="2400" dirty="0">
                <a:latin typeface="Bookman Old Style" panose="02050604050505020204" pitchFamily="18" charset="0"/>
              </a:rPr>
              <a:t>Rule of thumb! </a:t>
            </a:r>
          </a:p>
          <a:p>
            <a:pPr algn="ctr"/>
            <a:r>
              <a:rPr lang="en-US" sz="2400" dirty="0">
                <a:latin typeface="Bookman Old Style" panose="02050604050505020204" pitchFamily="18" charset="0"/>
              </a:rPr>
              <a:t>At least one retirement workshop at the beginning of your career, at least one mid career and at least one at the end of your career.</a:t>
            </a:r>
          </a:p>
        </p:txBody>
      </p:sp>
    </p:spTree>
    <p:extLst>
      <p:ext uri="{BB962C8B-B14F-4D97-AF65-F5344CB8AC3E}">
        <p14:creationId xmlns:p14="http://schemas.microsoft.com/office/powerpoint/2010/main" val="802666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0" y="4379893"/>
            <a:ext cx="9144000" cy="523220"/>
          </a:xfrm>
          <a:prstGeom prst="rect">
            <a:avLst/>
          </a:prstGeom>
          <a:noFill/>
        </p:spPr>
        <p:txBody>
          <a:bodyPr wrap="square" rtlCol="0">
            <a:spAutoFit/>
          </a:bodyPr>
          <a:lstStyle/>
          <a:p>
            <a:pPr algn="ctr"/>
            <a:r>
              <a:rPr lang="en-US" sz="2800" dirty="0">
                <a:latin typeface="Bookman Old Style" panose="02050604050505020204" pitchFamily="18" charset="0"/>
              </a:rPr>
              <a:t>Jonathan </a:t>
            </a:r>
            <a:r>
              <a:rPr lang="en-US" sz="2800" dirty="0" err="1">
                <a:latin typeface="Bookman Old Style" panose="02050604050505020204" pitchFamily="18" charset="0"/>
              </a:rPr>
              <a:t>Cheverie</a:t>
            </a:r>
            <a:r>
              <a:rPr lang="en-US" sz="2800" dirty="0">
                <a:latin typeface="Bookman Old Style" panose="02050604050505020204" pitchFamily="18" charset="0"/>
              </a:rPr>
              <a:t> through Prudential in Hartford</a:t>
            </a:r>
          </a:p>
        </p:txBody>
      </p:sp>
      <p:sp>
        <p:nvSpPr>
          <p:cNvPr id="22" name="TextBox 21"/>
          <p:cNvSpPr txBox="1"/>
          <p:nvPr/>
        </p:nvSpPr>
        <p:spPr>
          <a:xfrm>
            <a:off x="1" y="1143000"/>
            <a:ext cx="9144000" cy="1384995"/>
          </a:xfrm>
          <a:prstGeom prst="rect">
            <a:avLst/>
          </a:prstGeom>
          <a:noFill/>
        </p:spPr>
        <p:txBody>
          <a:bodyPr wrap="square" rtlCol="0">
            <a:spAutoFit/>
          </a:bodyPr>
          <a:lstStyle/>
          <a:p>
            <a:pPr algn="ctr"/>
            <a:r>
              <a:rPr lang="en-US" sz="2800" dirty="0">
                <a:latin typeface="Bookman Old Style" panose="02050604050505020204" pitchFamily="18" charset="0"/>
              </a:rPr>
              <a:t>https://omni403B.com/PlanDetail/1185</a:t>
            </a:r>
          </a:p>
          <a:p>
            <a:pPr algn="ctr"/>
            <a:r>
              <a:rPr lang="en-US" sz="2800" dirty="0">
                <a:latin typeface="Bookman Old Style" panose="02050604050505020204" pitchFamily="18" charset="0"/>
              </a:rPr>
              <a:t>or </a:t>
            </a:r>
          </a:p>
          <a:p>
            <a:pPr algn="ctr"/>
            <a:r>
              <a:rPr lang="en-US" sz="2800" dirty="0">
                <a:latin typeface="Bookman Old Style" panose="02050604050505020204" pitchFamily="18" charset="0"/>
              </a:rPr>
              <a:t>contact Jo-Ann </a:t>
            </a:r>
            <a:r>
              <a:rPr lang="en-US" sz="2800" dirty="0" err="1">
                <a:latin typeface="Bookman Old Style" panose="02050604050505020204" pitchFamily="18" charset="0"/>
              </a:rPr>
              <a:t>Turcotte</a:t>
            </a:r>
            <a:r>
              <a:rPr lang="en-US" sz="2800" dirty="0">
                <a:latin typeface="Bookman Old Style" panose="02050604050505020204" pitchFamily="18" charset="0"/>
              </a:rPr>
              <a:t> for help</a:t>
            </a:r>
          </a:p>
        </p:txBody>
      </p:sp>
      <p:sp>
        <p:nvSpPr>
          <p:cNvPr id="13" name="TextBox 12"/>
          <p:cNvSpPr txBox="1"/>
          <p:nvPr/>
        </p:nvSpPr>
        <p:spPr>
          <a:xfrm>
            <a:off x="0" y="152400"/>
            <a:ext cx="9112988" cy="707886"/>
          </a:xfrm>
          <a:prstGeom prst="rect">
            <a:avLst/>
          </a:prstGeom>
          <a:noFill/>
        </p:spPr>
        <p:txBody>
          <a:bodyPr wrap="square" rtlCol="0">
            <a:spAutoFit/>
          </a:bodyPr>
          <a:lstStyle/>
          <a:p>
            <a:pPr algn="ctr"/>
            <a:r>
              <a:rPr lang="en-US" sz="4000" b="1" u="sng" dirty="0">
                <a:latin typeface="Bookman Old Style" panose="02050604050505020204" pitchFamily="18" charset="0"/>
              </a:rPr>
              <a:t>403B OMNI</a:t>
            </a:r>
          </a:p>
        </p:txBody>
      </p:sp>
      <p:cxnSp>
        <p:nvCxnSpPr>
          <p:cNvPr id="23" name="Straight Connector 22"/>
          <p:cNvCxnSpPr/>
          <p:nvPr/>
        </p:nvCxnSpPr>
        <p:spPr>
          <a:xfrm>
            <a:off x="1" y="32004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5506" y="3581400"/>
            <a:ext cx="9112988" cy="707886"/>
          </a:xfrm>
          <a:prstGeom prst="rect">
            <a:avLst/>
          </a:prstGeom>
          <a:noFill/>
        </p:spPr>
        <p:txBody>
          <a:bodyPr wrap="square" rtlCol="0">
            <a:spAutoFit/>
          </a:bodyPr>
          <a:lstStyle/>
          <a:p>
            <a:pPr algn="ctr"/>
            <a:r>
              <a:rPr lang="en-US" sz="4000" b="1" u="sng" dirty="0">
                <a:latin typeface="Bookman Old Style" panose="02050604050505020204" pitchFamily="18" charset="0"/>
              </a:rPr>
              <a:t>457 Account</a:t>
            </a:r>
          </a:p>
        </p:txBody>
      </p:sp>
      <p:sp>
        <p:nvSpPr>
          <p:cNvPr id="9" name="TextBox 8"/>
          <p:cNvSpPr txBox="1"/>
          <p:nvPr/>
        </p:nvSpPr>
        <p:spPr>
          <a:xfrm>
            <a:off x="0" y="5029200"/>
            <a:ext cx="9144000" cy="523220"/>
          </a:xfrm>
          <a:prstGeom prst="rect">
            <a:avLst/>
          </a:prstGeom>
          <a:noFill/>
        </p:spPr>
        <p:txBody>
          <a:bodyPr wrap="square" rtlCol="0">
            <a:spAutoFit/>
          </a:bodyPr>
          <a:lstStyle/>
          <a:p>
            <a:pPr algn="ctr"/>
            <a:r>
              <a:rPr lang="en-US" sz="2800" dirty="0">
                <a:latin typeface="Bookman Old Style" panose="02050604050505020204" pitchFamily="18" charset="0"/>
              </a:rPr>
              <a:t>860.461.8644</a:t>
            </a:r>
          </a:p>
        </p:txBody>
      </p:sp>
      <p:sp>
        <p:nvSpPr>
          <p:cNvPr id="11" name="TextBox 10"/>
          <p:cNvSpPr txBox="1"/>
          <p:nvPr/>
        </p:nvSpPr>
        <p:spPr>
          <a:xfrm>
            <a:off x="-46518" y="5715000"/>
            <a:ext cx="9144000" cy="523220"/>
          </a:xfrm>
          <a:prstGeom prst="rect">
            <a:avLst/>
          </a:prstGeom>
          <a:noFill/>
        </p:spPr>
        <p:txBody>
          <a:bodyPr wrap="square" rtlCol="0">
            <a:spAutoFit/>
          </a:bodyPr>
          <a:lstStyle/>
          <a:p>
            <a:pPr algn="ctr"/>
            <a:r>
              <a:rPr lang="en-US" sz="2800" dirty="0">
                <a:latin typeface="Bookman Old Style" panose="02050604050505020204" pitchFamily="18" charset="0"/>
              </a:rPr>
              <a:t>jonathan.cheverie@prudential.com</a:t>
            </a:r>
          </a:p>
        </p:txBody>
      </p:sp>
    </p:spTree>
    <p:extLst>
      <p:ext uri="{BB962C8B-B14F-4D97-AF65-F5344CB8AC3E}">
        <p14:creationId xmlns:p14="http://schemas.microsoft.com/office/powerpoint/2010/main" val="2644834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609600"/>
            <a:ext cx="6781800" cy="5632311"/>
          </a:xfrm>
          <a:prstGeom prst="rect">
            <a:avLst/>
          </a:prstGeom>
          <a:noFill/>
        </p:spPr>
        <p:txBody>
          <a:bodyPr wrap="square" rtlCol="0">
            <a:spAutoFit/>
          </a:bodyPr>
          <a:lstStyle/>
          <a:p>
            <a:r>
              <a:rPr lang="en-US" b="1" dirty="0">
                <a:latin typeface="Calisto MT" panose="02040603050505030304" pitchFamily="18" charset="0"/>
              </a:rPr>
              <a:t>5 Important questions you should ask your financial advisor?</a:t>
            </a:r>
          </a:p>
          <a:p>
            <a:br>
              <a:rPr lang="en-US" dirty="0"/>
            </a:br>
            <a:endParaRPr lang="en-US" dirty="0"/>
          </a:p>
          <a:p>
            <a:r>
              <a:rPr lang="en-US" dirty="0">
                <a:latin typeface="Calisto MT" panose="02040603050505030304" pitchFamily="18" charset="0"/>
              </a:rPr>
              <a:t>1)  What was the total dollar amount I paid in fees last year?</a:t>
            </a:r>
          </a:p>
          <a:p>
            <a:endParaRPr lang="en-US" dirty="0">
              <a:latin typeface="Calisto MT" panose="02040603050505030304" pitchFamily="18" charset="0"/>
            </a:endParaRPr>
          </a:p>
          <a:p>
            <a:r>
              <a:rPr lang="en-US" dirty="0">
                <a:latin typeface="Calisto MT" panose="02040603050505030304" pitchFamily="18" charset="0"/>
              </a:rPr>
              <a:t>2)  What is my personal rate of return for each of my mutual funds and the rate of return for my combined portfolio?  I would like the numbers before fees and the numbers after fees.</a:t>
            </a:r>
          </a:p>
          <a:p>
            <a:endParaRPr lang="en-US" dirty="0">
              <a:latin typeface="Calisto MT" panose="02040603050505030304" pitchFamily="18" charset="0"/>
            </a:endParaRPr>
          </a:p>
          <a:p>
            <a:r>
              <a:rPr lang="en-US" dirty="0">
                <a:latin typeface="Calisto MT" panose="02040603050505030304" pitchFamily="18" charset="0"/>
              </a:rPr>
              <a:t>3)  What is the benefit to me of this type of annuity investment?</a:t>
            </a:r>
          </a:p>
          <a:p>
            <a:endParaRPr lang="en-US" dirty="0">
              <a:latin typeface="Calisto MT" panose="02040603050505030304" pitchFamily="18" charset="0"/>
            </a:endParaRPr>
          </a:p>
          <a:p>
            <a:r>
              <a:rPr lang="en-US" dirty="0">
                <a:latin typeface="Calisto MT" panose="02040603050505030304" pitchFamily="18" charset="0"/>
              </a:rPr>
              <a:t>4)  Is this type of investment in my best interest?</a:t>
            </a:r>
          </a:p>
          <a:p>
            <a:endParaRPr lang="en-US" dirty="0">
              <a:latin typeface="Calisto MT" panose="02040603050505030304" pitchFamily="18" charset="0"/>
            </a:endParaRPr>
          </a:p>
          <a:p>
            <a:r>
              <a:rPr lang="en-US" dirty="0">
                <a:latin typeface="Calisto MT" panose="02040603050505030304" pitchFamily="18" charset="0"/>
              </a:rPr>
              <a:t>5)  What are the actual costs involved from (403(b) company) if any, if I roll my 403b into a different 403b company or other type of IRA investment?</a:t>
            </a:r>
          </a:p>
          <a:p>
            <a:endParaRPr lang="en-US" dirty="0">
              <a:latin typeface="Calisto MT" panose="02040603050505030304" pitchFamily="18" charset="0"/>
            </a:endParaRPr>
          </a:p>
          <a:p>
            <a:r>
              <a:rPr lang="en-US" dirty="0">
                <a:latin typeface="Calisto MT" panose="02040603050505030304" pitchFamily="18" charset="0"/>
              </a:rPr>
              <a:t>6) Are you a fiduciary (they act in your best interest)</a:t>
            </a:r>
          </a:p>
          <a:p>
            <a:br>
              <a:rPr lang="en-US" dirty="0"/>
            </a:br>
            <a:endParaRPr lang="en-US" dirty="0"/>
          </a:p>
        </p:txBody>
      </p:sp>
      <p:sp>
        <p:nvSpPr>
          <p:cNvPr id="2" name="TextBox 1">
            <a:extLst>
              <a:ext uri="{FF2B5EF4-FFF2-40B4-BE49-F238E27FC236}">
                <a16:creationId xmlns:a16="http://schemas.microsoft.com/office/drawing/2014/main" id="{B1DD8EAC-D61C-0C96-C0D8-43A8F497CC10}"/>
              </a:ext>
            </a:extLst>
          </p:cNvPr>
          <p:cNvSpPr txBox="1"/>
          <p:nvPr/>
        </p:nvSpPr>
        <p:spPr>
          <a:xfrm rot="20483223">
            <a:off x="5981700" y="5378791"/>
            <a:ext cx="2819400" cy="923330"/>
          </a:xfrm>
          <a:prstGeom prst="rect">
            <a:avLst/>
          </a:prstGeom>
          <a:noFill/>
        </p:spPr>
        <p:txBody>
          <a:bodyPr wrap="square" rtlCol="0">
            <a:spAutoFit/>
          </a:bodyPr>
          <a:lstStyle/>
          <a:p>
            <a:pPr algn="ctr"/>
            <a:r>
              <a:rPr lang="en-US" dirty="0">
                <a:solidFill>
                  <a:srgbClr val="FF0000"/>
                </a:solidFill>
              </a:rPr>
              <a:t>The more information you have the better, informed decisions you can make</a:t>
            </a:r>
          </a:p>
        </p:txBody>
      </p:sp>
    </p:spTree>
    <p:extLst>
      <p:ext uri="{BB962C8B-B14F-4D97-AF65-F5344CB8AC3E}">
        <p14:creationId xmlns:p14="http://schemas.microsoft.com/office/powerpoint/2010/main" val="3081610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2400" y="1044714"/>
            <a:ext cx="8839200" cy="707886"/>
          </a:xfrm>
          <a:prstGeom prst="rect">
            <a:avLst/>
          </a:prstGeom>
          <a:noFill/>
        </p:spPr>
        <p:txBody>
          <a:bodyPr wrap="square" rtlCol="0">
            <a:spAutoFit/>
          </a:bodyPr>
          <a:lstStyle/>
          <a:p>
            <a:pPr algn="ctr"/>
            <a:r>
              <a:rPr lang="en-US" sz="2000" b="1" dirty="0">
                <a:solidFill>
                  <a:srgbClr val="FF0000"/>
                </a:solidFill>
                <a:latin typeface="Bookman Old Style" panose="02050604050505020204" pitchFamily="18" charset="0"/>
              </a:rPr>
              <a:t>The TRB annuity that was repealed in 2019 has been reinstated.  CEA fought to get this back for retiring teachers.</a:t>
            </a:r>
          </a:p>
        </p:txBody>
      </p:sp>
      <p:sp>
        <p:nvSpPr>
          <p:cNvPr id="19" name="TextBox 18"/>
          <p:cNvSpPr txBox="1"/>
          <p:nvPr/>
        </p:nvSpPr>
        <p:spPr>
          <a:xfrm>
            <a:off x="152400" y="228600"/>
            <a:ext cx="8839200" cy="677108"/>
          </a:xfrm>
          <a:prstGeom prst="rect">
            <a:avLst/>
          </a:prstGeom>
          <a:noFill/>
        </p:spPr>
        <p:txBody>
          <a:bodyPr wrap="square" rtlCol="0">
            <a:spAutoFit/>
          </a:bodyPr>
          <a:lstStyle/>
          <a:p>
            <a:pPr algn="ctr"/>
            <a:r>
              <a:rPr lang="en-US" sz="3800" b="1" u="sng" dirty="0">
                <a:latin typeface="Bookman Old Style" panose="02050604050505020204" pitchFamily="18" charset="0"/>
              </a:rPr>
              <a:t>TRB ~ Teacher Retirement Board</a:t>
            </a:r>
          </a:p>
        </p:txBody>
      </p:sp>
      <p:sp>
        <p:nvSpPr>
          <p:cNvPr id="10" name="TextBox 9"/>
          <p:cNvSpPr txBox="1"/>
          <p:nvPr/>
        </p:nvSpPr>
        <p:spPr>
          <a:xfrm>
            <a:off x="152400" y="1982450"/>
            <a:ext cx="8839200" cy="1754326"/>
          </a:xfrm>
          <a:prstGeom prst="rect">
            <a:avLst/>
          </a:prstGeom>
          <a:noFill/>
        </p:spPr>
        <p:txBody>
          <a:bodyPr wrap="square" rtlCol="0">
            <a:spAutoFit/>
          </a:bodyPr>
          <a:lstStyle/>
          <a:p>
            <a:r>
              <a:rPr lang="en-US" sz="2100" b="1" dirty="0">
                <a:latin typeface="Bookman Old Style" panose="02050604050505020204" pitchFamily="18" charset="0"/>
              </a:rPr>
              <a:t>What:</a:t>
            </a:r>
            <a:r>
              <a:rPr lang="en-US" sz="2100" dirty="0">
                <a:latin typeface="Bookman Old Style" panose="02050604050505020204" pitchFamily="18" charset="0"/>
              </a:rPr>
              <a:t> Public Act 21-186 restored the ability of teachers to roll 	funds (for any retirements beginning on September 1, 	2021 or later) from certain tax-deferred accounts such as a 	403(b) into the Teachers’ Retirement System at retirement 	in order to purchase the TRB’s fixed annuity.</a:t>
            </a:r>
            <a:r>
              <a:rPr lang="en-US" sz="2400" dirty="0">
                <a:latin typeface="Bookman Old Style" panose="02050604050505020204" pitchFamily="18" charset="0"/>
              </a:rPr>
              <a:t> </a:t>
            </a:r>
            <a:endParaRPr lang="en-US" sz="2200" dirty="0">
              <a:latin typeface="Bookman Old Style" panose="02050604050505020204" pitchFamily="18" charset="0"/>
            </a:endParaRPr>
          </a:p>
        </p:txBody>
      </p:sp>
      <p:sp>
        <p:nvSpPr>
          <p:cNvPr id="11" name="TextBox 10"/>
          <p:cNvSpPr txBox="1"/>
          <p:nvPr/>
        </p:nvSpPr>
        <p:spPr>
          <a:xfrm>
            <a:off x="152400" y="3985736"/>
            <a:ext cx="8839200" cy="738664"/>
          </a:xfrm>
          <a:prstGeom prst="rect">
            <a:avLst/>
          </a:prstGeom>
          <a:noFill/>
        </p:spPr>
        <p:txBody>
          <a:bodyPr wrap="square" rtlCol="0">
            <a:spAutoFit/>
          </a:bodyPr>
          <a:lstStyle/>
          <a:p>
            <a:r>
              <a:rPr lang="en-US" sz="2100" b="1" dirty="0">
                <a:latin typeface="Bookman Old Style" panose="02050604050505020204" pitchFamily="18" charset="0"/>
              </a:rPr>
              <a:t>How:</a:t>
            </a:r>
            <a:r>
              <a:rPr lang="en-US" sz="2100" dirty="0">
                <a:latin typeface="Bookman Old Style" panose="02050604050505020204" pitchFamily="18" charset="0"/>
              </a:rPr>
              <a:t>  Teachers again can now purchase an annuity at</a:t>
            </a:r>
          </a:p>
          <a:p>
            <a:r>
              <a:rPr lang="en-US" sz="2100" dirty="0">
                <a:latin typeface="Bookman Old Style" panose="02050604050505020204" pitchFamily="18" charset="0"/>
              </a:rPr>
              <a:t>           retirement with certain tax deferred rollover funds.</a:t>
            </a:r>
          </a:p>
        </p:txBody>
      </p:sp>
      <p:sp>
        <p:nvSpPr>
          <p:cNvPr id="13" name="TextBox 12"/>
          <p:cNvSpPr txBox="1"/>
          <p:nvPr/>
        </p:nvSpPr>
        <p:spPr>
          <a:xfrm>
            <a:off x="152400" y="5029200"/>
            <a:ext cx="8839200" cy="415498"/>
          </a:xfrm>
          <a:prstGeom prst="rect">
            <a:avLst/>
          </a:prstGeom>
          <a:noFill/>
        </p:spPr>
        <p:txBody>
          <a:bodyPr wrap="square" rtlCol="0">
            <a:spAutoFit/>
          </a:bodyPr>
          <a:lstStyle/>
          <a:p>
            <a:r>
              <a:rPr lang="en-US" sz="2100" b="1" dirty="0">
                <a:latin typeface="Bookman Old Style" panose="02050604050505020204" pitchFamily="18" charset="0"/>
              </a:rPr>
              <a:t>Who:</a:t>
            </a:r>
            <a:r>
              <a:rPr lang="en-US" sz="2100" dirty="0">
                <a:latin typeface="Bookman Old Style" panose="02050604050505020204" pitchFamily="18" charset="0"/>
              </a:rPr>
              <a:t>  Retiring teachers who want to supplement their pension. </a:t>
            </a:r>
          </a:p>
        </p:txBody>
      </p:sp>
      <p:sp>
        <p:nvSpPr>
          <p:cNvPr id="8" name="TextBox 7"/>
          <p:cNvSpPr txBox="1"/>
          <p:nvPr/>
        </p:nvSpPr>
        <p:spPr>
          <a:xfrm>
            <a:off x="152400" y="5985302"/>
            <a:ext cx="8839200" cy="415498"/>
          </a:xfrm>
          <a:prstGeom prst="rect">
            <a:avLst/>
          </a:prstGeom>
          <a:noFill/>
        </p:spPr>
        <p:txBody>
          <a:bodyPr wrap="square" rtlCol="0">
            <a:spAutoFit/>
          </a:bodyPr>
          <a:lstStyle/>
          <a:p>
            <a:pPr algn="ctr"/>
            <a:r>
              <a:rPr lang="en-US" sz="2100" b="1" dirty="0">
                <a:latin typeface="Bookman Old Style" panose="02050604050505020204" pitchFamily="18" charset="0"/>
              </a:rPr>
              <a:t>Ask your financial advisor to explain this to you!</a:t>
            </a:r>
            <a:endParaRPr lang="en-US" sz="2100" dirty="0">
              <a:latin typeface="Bookman Old Style" panose="02050604050505020204" pitchFamily="18" charset="0"/>
            </a:endParaRPr>
          </a:p>
        </p:txBody>
      </p:sp>
    </p:spTree>
    <p:extLst>
      <p:ext uri="{BB962C8B-B14F-4D97-AF65-F5344CB8AC3E}">
        <p14:creationId xmlns:p14="http://schemas.microsoft.com/office/powerpoint/2010/main" val="3434962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52400" y="228600"/>
            <a:ext cx="8839200" cy="677108"/>
          </a:xfrm>
          <a:prstGeom prst="rect">
            <a:avLst/>
          </a:prstGeom>
          <a:noFill/>
        </p:spPr>
        <p:txBody>
          <a:bodyPr wrap="square" rtlCol="0">
            <a:spAutoFit/>
          </a:bodyPr>
          <a:lstStyle/>
          <a:p>
            <a:pPr algn="ctr"/>
            <a:r>
              <a:rPr lang="en-US" sz="3800" b="1" u="sng" dirty="0">
                <a:latin typeface="Bookman Old Style" panose="02050604050505020204" pitchFamily="18" charset="0"/>
              </a:rPr>
              <a:t>TRB ~ Teacher Retirement Board</a:t>
            </a:r>
          </a:p>
        </p:txBody>
      </p:sp>
      <p:sp>
        <p:nvSpPr>
          <p:cNvPr id="15" name="TextBox 14"/>
          <p:cNvSpPr txBox="1"/>
          <p:nvPr/>
        </p:nvSpPr>
        <p:spPr>
          <a:xfrm>
            <a:off x="0" y="2038290"/>
            <a:ext cx="9143999" cy="400110"/>
          </a:xfrm>
          <a:prstGeom prst="rect">
            <a:avLst/>
          </a:prstGeom>
          <a:noFill/>
        </p:spPr>
        <p:txBody>
          <a:bodyPr wrap="square" rtlCol="0">
            <a:spAutoFit/>
          </a:bodyPr>
          <a:lstStyle/>
          <a:p>
            <a:pPr algn="ctr"/>
            <a:r>
              <a:rPr lang="en-US" sz="2000" u="sng" dirty="0">
                <a:hlinkClick r:id="rId2"/>
              </a:rPr>
              <a:t>https://portal.ct.gov/-/media/TRB/Content/ActiveInactive/AI_TAXDEFROLL.pdf</a:t>
            </a:r>
            <a:endParaRPr lang="en-US" sz="2000" dirty="0"/>
          </a:p>
        </p:txBody>
      </p:sp>
      <p:sp>
        <p:nvSpPr>
          <p:cNvPr id="18" name="TextBox 17"/>
          <p:cNvSpPr txBox="1"/>
          <p:nvPr/>
        </p:nvSpPr>
        <p:spPr>
          <a:xfrm>
            <a:off x="0" y="1273314"/>
            <a:ext cx="9143999" cy="707886"/>
          </a:xfrm>
          <a:prstGeom prst="rect">
            <a:avLst/>
          </a:prstGeom>
          <a:noFill/>
        </p:spPr>
        <p:txBody>
          <a:bodyPr wrap="square" rtlCol="0">
            <a:spAutoFit/>
          </a:bodyPr>
          <a:lstStyle/>
          <a:p>
            <a:pPr algn="ctr"/>
            <a:r>
              <a:rPr lang="en-US" sz="2000" dirty="0">
                <a:latin typeface="Bookman Old Style" panose="02050604050505020204" pitchFamily="18" charset="0"/>
              </a:rPr>
              <a:t>CEA was able to get it passed effective September 1, 2021. </a:t>
            </a:r>
          </a:p>
          <a:p>
            <a:pPr algn="ctr"/>
            <a:r>
              <a:rPr lang="en-US" sz="2000" dirty="0">
                <a:latin typeface="Bookman Old Style" panose="02050604050505020204" pitchFamily="18" charset="0"/>
              </a:rPr>
              <a:t>Here’s the form to use at retirement</a:t>
            </a:r>
          </a:p>
        </p:txBody>
      </p:sp>
      <p:sp>
        <p:nvSpPr>
          <p:cNvPr id="2" name="TextBox 1"/>
          <p:cNvSpPr txBox="1"/>
          <p:nvPr/>
        </p:nvSpPr>
        <p:spPr>
          <a:xfrm>
            <a:off x="0" y="3115270"/>
            <a:ext cx="9143999" cy="923330"/>
          </a:xfrm>
          <a:prstGeom prst="rect">
            <a:avLst/>
          </a:prstGeom>
          <a:noFill/>
        </p:spPr>
        <p:txBody>
          <a:bodyPr wrap="square" rtlCol="0">
            <a:spAutoFit/>
          </a:bodyPr>
          <a:lstStyle/>
          <a:p>
            <a:pPr algn="ctr"/>
            <a:endParaRPr lang="en-US" dirty="0"/>
          </a:p>
          <a:p>
            <a:pPr algn="ctr"/>
            <a:r>
              <a:rPr lang="en-US" u="sng" dirty="0">
                <a:hlinkClick r:id="rId3"/>
              </a:rPr>
              <a:t>https://portal.ct.gov/-/media/TRB/Content/ActiveInactive/AI_VOLSUP20.pdf</a:t>
            </a:r>
            <a:endParaRPr lang="en-US" dirty="0"/>
          </a:p>
          <a:p>
            <a:pPr algn="ctr"/>
            <a:endParaRPr lang="en-US" dirty="0"/>
          </a:p>
        </p:txBody>
      </p:sp>
      <p:sp>
        <p:nvSpPr>
          <p:cNvPr id="12" name="TextBox 11"/>
          <p:cNvSpPr txBox="1"/>
          <p:nvPr/>
        </p:nvSpPr>
        <p:spPr>
          <a:xfrm>
            <a:off x="0" y="2876490"/>
            <a:ext cx="9144000" cy="400110"/>
          </a:xfrm>
          <a:prstGeom prst="rect">
            <a:avLst/>
          </a:prstGeom>
          <a:noFill/>
        </p:spPr>
        <p:txBody>
          <a:bodyPr wrap="square" rtlCol="0">
            <a:spAutoFit/>
          </a:bodyPr>
          <a:lstStyle/>
          <a:p>
            <a:pPr algn="ctr"/>
            <a:r>
              <a:rPr lang="en-US" sz="2000" dirty="0">
                <a:latin typeface="Bookman Old Style" panose="02050604050505020204" pitchFamily="18" charset="0"/>
              </a:rPr>
              <a:t>The annuity tables can be found here:</a:t>
            </a:r>
          </a:p>
        </p:txBody>
      </p:sp>
      <p:sp>
        <p:nvSpPr>
          <p:cNvPr id="14" name="TextBox 13"/>
          <p:cNvSpPr txBox="1"/>
          <p:nvPr/>
        </p:nvSpPr>
        <p:spPr>
          <a:xfrm>
            <a:off x="0" y="4535269"/>
            <a:ext cx="9144000" cy="646331"/>
          </a:xfrm>
          <a:prstGeom prst="rect">
            <a:avLst/>
          </a:prstGeom>
          <a:noFill/>
        </p:spPr>
        <p:txBody>
          <a:bodyPr wrap="square" rtlCol="0">
            <a:spAutoFit/>
          </a:bodyPr>
          <a:lstStyle/>
          <a:p>
            <a:pPr algn="ctr"/>
            <a:r>
              <a:rPr lang="en-US" dirty="0">
                <a:latin typeface="Bookman Old Style" panose="02050604050505020204" pitchFamily="18" charset="0"/>
              </a:rPr>
              <a:t>Make sure that when you attend a CEA sponsored retirement workshop that you ask about the annuity!</a:t>
            </a:r>
          </a:p>
        </p:txBody>
      </p:sp>
      <p:sp>
        <p:nvSpPr>
          <p:cNvPr id="16" name="TextBox 15"/>
          <p:cNvSpPr txBox="1"/>
          <p:nvPr/>
        </p:nvSpPr>
        <p:spPr>
          <a:xfrm>
            <a:off x="0" y="5629141"/>
            <a:ext cx="9144000" cy="923330"/>
          </a:xfrm>
          <a:prstGeom prst="rect">
            <a:avLst/>
          </a:prstGeom>
          <a:noFill/>
        </p:spPr>
        <p:txBody>
          <a:bodyPr wrap="square" rtlCol="0">
            <a:spAutoFit/>
          </a:bodyPr>
          <a:lstStyle/>
          <a:p>
            <a:pPr algn="ctr"/>
            <a:r>
              <a:rPr lang="en-US" dirty="0">
                <a:latin typeface="Bookman Old Style" panose="02050604050505020204" pitchFamily="18" charset="0"/>
              </a:rPr>
              <a:t>Remember a 403B vendor might not be an expert in Teacher Retirement, they are only an expert in their product.  We encourage you to attend a workshop given by Robin Kaplan-Cho through CEA.</a:t>
            </a:r>
          </a:p>
        </p:txBody>
      </p:sp>
      <p:cxnSp>
        <p:nvCxnSpPr>
          <p:cNvPr id="17" name="Straight Connector 16"/>
          <p:cNvCxnSpPr/>
          <p:nvPr/>
        </p:nvCxnSpPr>
        <p:spPr>
          <a:xfrm>
            <a:off x="0" y="25908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 y="4191000"/>
            <a:ext cx="914399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042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388" y="280107"/>
            <a:ext cx="3372012" cy="1624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522" y="2362200"/>
            <a:ext cx="3572318"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663123" y="338582"/>
            <a:ext cx="3315478" cy="646331"/>
          </a:xfrm>
          <a:prstGeom prst="rect">
            <a:avLst/>
          </a:prstGeom>
          <a:noFill/>
        </p:spPr>
        <p:txBody>
          <a:bodyPr wrap="square" rtlCol="0">
            <a:spAutoFit/>
          </a:bodyPr>
          <a:lstStyle/>
          <a:p>
            <a:pPr algn="ctr"/>
            <a:r>
              <a:rPr lang="en-US" sz="3600" dirty="0">
                <a:solidFill>
                  <a:srgbClr val="7030A0"/>
                </a:solidFill>
                <a:latin typeface="Bookman Old Style" panose="02050604050505020204" pitchFamily="18" charset="0"/>
              </a:rPr>
              <a:t>CEA website</a:t>
            </a:r>
          </a:p>
        </p:txBody>
      </p:sp>
      <p:sp>
        <p:nvSpPr>
          <p:cNvPr id="11" name="TextBox 10"/>
          <p:cNvSpPr txBox="1"/>
          <p:nvPr/>
        </p:nvSpPr>
        <p:spPr>
          <a:xfrm>
            <a:off x="4876800" y="965579"/>
            <a:ext cx="31242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www.cea.org</a:t>
            </a:r>
          </a:p>
        </p:txBody>
      </p:sp>
      <p:sp>
        <p:nvSpPr>
          <p:cNvPr id="12" name="TextBox 11"/>
          <p:cNvSpPr txBox="1"/>
          <p:nvPr/>
        </p:nvSpPr>
        <p:spPr>
          <a:xfrm>
            <a:off x="4728381" y="2488387"/>
            <a:ext cx="3308480" cy="646331"/>
          </a:xfrm>
          <a:prstGeom prst="rect">
            <a:avLst/>
          </a:prstGeom>
          <a:noFill/>
        </p:spPr>
        <p:txBody>
          <a:bodyPr wrap="square" rtlCol="0">
            <a:spAutoFit/>
          </a:bodyPr>
          <a:lstStyle/>
          <a:p>
            <a:pPr algn="ctr"/>
            <a:r>
              <a:rPr lang="en-US" sz="3600" dirty="0">
                <a:solidFill>
                  <a:srgbClr val="7030A0"/>
                </a:solidFill>
                <a:latin typeface="Bookman Old Style" panose="02050604050505020204" pitchFamily="18" charset="0"/>
              </a:rPr>
              <a:t>NEA website</a:t>
            </a:r>
          </a:p>
        </p:txBody>
      </p:sp>
      <p:sp>
        <p:nvSpPr>
          <p:cNvPr id="13" name="TextBox 12"/>
          <p:cNvSpPr txBox="1"/>
          <p:nvPr/>
        </p:nvSpPr>
        <p:spPr>
          <a:xfrm>
            <a:off x="4662755" y="3134718"/>
            <a:ext cx="3643045"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www.nea.org</a:t>
            </a:r>
          </a:p>
        </p:txBody>
      </p:sp>
      <p:sp>
        <p:nvSpPr>
          <p:cNvPr id="14" name="TextBox 13"/>
          <p:cNvSpPr txBox="1"/>
          <p:nvPr/>
        </p:nvSpPr>
        <p:spPr>
          <a:xfrm>
            <a:off x="3200400" y="4790182"/>
            <a:ext cx="6553200" cy="1077218"/>
          </a:xfrm>
          <a:prstGeom prst="rect">
            <a:avLst/>
          </a:prstGeom>
          <a:noFill/>
        </p:spPr>
        <p:txBody>
          <a:bodyPr wrap="square" rtlCol="0">
            <a:spAutoFit/>
          </a:bodyPr>
          <a:lstStyle/>
          <a:p>
            <a:pPr algn="ctr"/>
            <a:r>
              <a:rPr lang="en-US" sz="3200" dirty="0">
                <a:solidFill>
                  <a:srgbClr val="7030A0"/>
                </a:solidFill>
                <a:latin typeface="Bookman Old Style" panose="02050604050505020204" pitchFamily="18" charset="0"/>
              </a:rPr>
              <a:t>CT State Department of Education</a:t>
            </a:r>
          </a:p>
        </p:txBody>
      </p:sp>
      <p:sp>
        <p:nvSpPr>
          <p:cNvPr id="15" name="TextBox 14"/>
          <p:cNvSpPr txBox="1"/>
          <p:nvPr/>
        </p:nvSpPr>
        <p:spPr>
          <a:xfrm>
            <a:off x="4610100" y="5830669"/>
            <a:ext cx="37338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www.sde.ct.gov</a:t>
            </a:r>
          </a:p>
        </p:txBody>
      </p:sp>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4717331"/>
            <a:ext cx="3295825" cy="159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420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68887" y="202258"/>
            <a:ext cx="52578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CERTIFICATION</a:t>
            </a:r>
          </a:p>
        </p:txBody>
      </p:sp>
      <p:sp>
        <p:nvSpPr>
          <p:cNvPr id="7" name="TextBox 6"/>
          <p:cNvSpPr txBox="1"/>
          <p:nvPr/>
        </p:nvSpPr>
        <p:spPr>
          <a:xfrm>
            <a:off x="11806" y="834479"/>
            <a:ext cx="9146146" cy="384721"/>
          </a:xfrm>
          <a:prstGeom prst="rect">
            <a:avLst/>
          </a:prstGeom>
          <a:noFill/>
        </p:spPr>
        <p:txBody>
          <a:bodyPr wrap="square" rtlCol="0">
            <a:spAutoFit/>
          </a:bodyPr>
          <a:lstStyle/>
          <a:p>
            <a:r>
              <a:rPr lang="en-US" sz="1900" dirty="0">
                <a:latin typeface="Bookman Old Style" panose="02050604050505020204" pitchFamily="18" charset="0"/>
              </a:rPr>
              <a:t>It is YOUR RESPONSIBILITY to know when your CERTIFICATION EXPIRES.</a:t>
            </a:r>
          </a:p>
        </p:txBody>
      </p:sp>
      <p:sp>
        <p:nvSpPr>
          <p:cNvPr id="8" name="TextBox 7"/>
          <p:cNvSpPr txBox="1"/>
          <p:nvPr/>
        </p:nvSpPr>
        <p:spPr>
          <a:xfrm>
            <a:off x="63321" y="1246257"/>
            <a:ext cx="9156879" cy="353943"/>
          </a:xfrm>
          <a:prstGeom prst="rect">
            <a:avLst/>
          </a:prstGeom>
          <a:noFill/>
        </p:spPr>
        <p:txBody>
          <a:bodyPr wrap="square" rtlCol="0">
            <a:spAutoFit/>
          </a:bodyPr>
          <a:lstStyle/>
          <a:p>
            <a:r>
              <a:rPr lang="en-US" sz="1700" dirty="0">
                <a:latin typeface="Bookman Old Style" panose="02050604050505020204" pitchFamily="18" charset="0"/>
              </a:rPr>
              <a:t>This information can be found at the bottom of your RHTA Annual Wage Agreement  </a:t>
            </a:r>
          </a:p>
        </p:txBody>
      </p:sp>
      <p:sp>
        <p:nvSpPr>
          <p:cNvPr id="2" name="Rectangle 1"/>
          <p:cNvSpPr/>
          <p:nvPr/>
        </p:nvSpPr>
        <p:spPr>
          <a:xfrm>
            <a:off x="13952" y="1753392"/>
            <a:ext cx="9144000" cy="51292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77" y="2012330"/>
            <a:ext cx="889635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5715000" y="2786806"/>
            <a:ext cx="2438400"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4362450"/>
            <a:ext cx="88963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Oval 16"/>
          <p:cNvSpPr/>
          <p:nvPr/>
        </p:nvSpPr>
        <p:spPr>
          <a:xfrm>
            <a:off x="2657898" y="2316939"/>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83545" y="5581650"/>
            <a:ext cx="385505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324600" y="4443833"/>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438698" y="4688927"/>
            <a:ext cx="2142702"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052849" y="4362450"/>
            <a:ext cx="1528551" cy="3816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H="1">
            <a:off x="3581400" y="5334000"/>
            <a:ext cx="3124200" cy="70485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085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749" y="1066800"/>
            <a:ext cx="8610600" cy="461665"/>
          </a:xfrm>
          <a:prstGeom prst="rect">
            <a:avLst/>
          </a:prstGeom>
          <a:noFill/>
        </p:spPr>
        <p:txBody>
          <a:bodyPr wrap="square" rtlCol="0">
            <a:spAutoFit/>
          </a:bodyPr>
          <a:lstStyle/>
          <a:p>
            <a:pPr algn="ctr"/>
            <a:r>
              <a:rPr lang="en-US" sz="2400" dirty="0">
                <a:latin typeface="Bookman Old Style" panose="02050604050505020204" pitchFamily="18" charset="0"/>
              </a:rPr>
              <a:t>http://sdeportal.ct.gov/CECSFOI/FOILookup.aspx</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312" y="1905000"/>
            <a:ext cx="8743950" cy="481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33777" y="228600"/>
            <a:ext cx="86106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Look up your certification online!</a:t>
            </a:r>
          </a:p>
        </p:txBody>
      </p:sp>
    </p:spTree>
    <p:extLst>
      <p:ext uri="{BB962C8B-B14F-4D97-AF65-F5344CB8AC3E}">
        <p14:creationId xmlns:p14="http://schemas.microsoft.com/office/powerpoint/2010/main" val="3298777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3B3C18-B212-DF76-F5A1-C856375FBF63}"/>
              </a:ext>
            </a:extLst>
          </p:cNvPr>
          <p:cNvSpPr txBox="1"/>
          <p:nvPr/>
        </p:nvSpPr>
        <p:spPr>
          <a:xfrm>
            <a:off x="228600" y="228898"/>
            <a:ext cx="8610600" cy="6801862"/>
          </a:xfrm>
          <a:prstGeom prst="rect">
            <a:avLst/>
          </a:prstGeom>
          <a:noFill/>
        </p:spPr>
        <p:txBody>
          <a:bodyPr wrap="square" rtlCol="0">
            <a:spAutoFit/>
          </a:bodyPr>
          <a:lstStyle/>
          <a:p>
            <a:pPr algn="l" fontAlgn="base"/>
            <a:r>
              <a:rPr lang="en-US" sz="1400" b="1" i="0" dirty="0">
                <a:solidFill>
                  <a:srgbClr val="000000"/>
                </a:solidFill>
                <a:effectLst/>
                <a:latin typeface="Calisto MT" panose="02040603050505030304" pitchFamily="18" charset="0"/>
              </a:rPr>
              <a:t>Weingarten Rights Your Weingarten Rights</a:t>
            </a:r>
          </a:p>
          <a:p>
            <a:pPr algn="l" fontAlgn="base"/>
            <a:endParaRPr lang="en-US" sz="1400" b="1" i="0" dirty="0">
              <a:solidFill>
                <a:srgbClr val="000000"/>
              </a:solidFill>
              <a:effectLst/>
              <a:latin typeface="Calisto MT" panose="02040603050505030304" pitchFamily="18" charset="0"/>
            </a:endParaRPr>
          </a:p>
          <a:p>
            <a:pPr algn="l" fontAlgn="base"/>
            <a:r>
              <a:rPr lang="en-US" sz="1400" b="0" i="0" dirty="0">
                <a:solidFill>
                  <a:srgbClr val="333333"/>
                </a:solidFill>
                <a:effectLst/>
                <a:latin typeface="Calisto MT" panose="02040603050505030304" pitchFamily="18" charset="0"/>
              </a:rPr>
              <a:t>Every member of RHTA (or any union for that matter) has the right to have union representation at certain kinds of meetings.  The Weingarten rights are named after the Supreme Court case bearing that name that was decided in 1975.</a:t>
            </a:r>
          </a:p>
          <a:p>
            <a:pPr algn="l" fontAlgn="base"/>
            <a:endParaRPr lang="en-US" sz="800" b="0" i="0" dirty="0">
              <a:solidFill>
                <a:srgbClr val="333333"/>
              </a:solidFill>
              <a:effectLst/>
              <a:latin typeface="Calisto MT" panose="02040603050505030304" pitchFamily="18" charset="0"/>
            </a:endParaRPr>
          </a:p>
          <a:p>
            <a:pPr algn="l" fontAlgn="base"/>
            <a:r>
              <a:rPr lang="en-US" sz="1400" b="0" i="0" dirty="0">
                <a:solidFill>
                  <a:srgbClr val="333333"/>
                </a:solidFill>
                <a:effectLst/>
                <a:latin typeface="Calisto MT" panose="02040603050505030304" pitchFamily="18" charset="0"/>
              </a:rPr>
              <a:t>In a nutshell, you can ask for and expect union representation (either a building rep or an officer of the union) under the following conditions:</a:t>
            </a:r>
          </a:p>
          <a:p>
            <a:pPr algn="l" fontAlgn="base"/>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The interview/meeting is requested by your supervisor/administration.</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You reasonably believe that the meeting is disciplinary in nature or could jeopardize your job security.</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You, the teacher, have requested union representation.</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r>
              <a:rPr lang="en-US" sz="1400" b="0" i="0" dirty="0">
                <a:solidFill>
                  <a:srgbClr val="333333"/>
                </a:solidFill>
                <a:effectLst/>
                <a:latin typeface="Calisto MT" panose="02040603050505030304" pitchFamily="18" charset="0"/>
              </a:rPr>
              <a:t>The employer MAY NOT:</a:t>
            </a:r>
          </a:p>
          <a:p>
            <a:pPr algn="l" fontAlgn="base"/>
            <a:endParaRPr lang="en-US" sz="8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Require the Association representative to remain silent throughout the meeting.</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Require the Association representative to remain silent until after the employer has finished questioning and eliciting answers from the teacher.</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Require the representative to channel his/her questions through the teacher.</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r>
              <a:rPr lang="en-US" sz="1400" b="0" i="0" dirty="0">
                <a:solidFill>
                  <a:srgbClr val="333333"/>
                </a:solidFill>
                <a:effectLst/>
                <a:latin typeface="Calisto MT" panose="02040603050505030304" pitchFamily="18" charset="0"/>
              </a:rPr>
              <a:t>Weingarten Rights do not apply to:</a:t>
            </a:r>
          </a:p>
          <a:p>
            <a:pPr algn="l" fontAlgn="base"/>
            <a:endParaRPr lang="en-US" sz="8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Normal, “run of the mill” meetings</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Meetings in which the teacher is simply being given a letter or told a consequence after the initial interview has taken place and decision has been reached. Sometimes reps attend these meetings but their presence is not guaranteed under Weingarten.</a:t>
            </a:r>
          </a:p>
          <a:p>
            <a:endParaRPr lang="en-US" sz="1400" dirty="0">
              <a:latin typeface="Calisto MT" panose="02040603050505030304" pitchFamily="18" charset="0"/>
            </a:endParaRPr>
          </a:p>
        </p:txBody>
      </p:sp>
    </p:spTree>
    <p:extLst>
      <p:ext uri="{BB962C8B-B14F-4D97-AF65-F5344CB8AC3E}">
        <p14:creationId xmlns:p14="http://schemas.microsoft.com/office/powerpoint/2010/main" val="3881637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519" y="344267"/>
            <a:ext cx="8496300" cy="646331"/>
          </a:xfrm>
          <a:prstGeom prst="rect">
            <a:avLst/>
          </a:prstGeom>
          <a:noFill/>
        </p:spPr>
        <p:txBody>
          <a:bodyPr wrap="square" rtlCol="0">
            <a:spAutoFit/>
          </a:bodyPr>
          <a:lstStyle/>
          <a:p>
            <a:r>
              <a:rPr lang="en-US" sz="3600" dirty="0">
                <a:solidFill>
                  <a:srgbClr val="FF0000"/>
                </a:solidFill>
                <a:latin typeface="Bookman Old Style" panose="02050604050505020204" pitchFamily="18" charset="0"/>
              </a:rPr>
              <a:t>NEGOTIATIONS~</a:t>
            </a:r>
          </a:p>
        </p:txBody>
      </p:sp>
      <p:sp>
        <p:nvSpPr>
          <p:cNvPr id="6" name="TextBox 5"/>
          <p:cNvSpPr txBox="1"/>
          <p:nvPr/>
        </p:nvSpPr>
        <p:spPr>
          <a:xfrm>
            <a:off x="3615519" y="1262658"/>
            <a:ext cx="5452281" cy="3139321"/>
          </a:xfrm>
          <a:prstGeom prst="rect">
            <a:avLst/>
          </a:prstGeom>
          <a:noFill/>
        </p:spPr>
        <p:txBody>
          <a:bodyPr wrap="square" rtlCol="0">
            <a:spAutoFit/>
          </a:bodyPr>
          <a:lstStyle/>
          <a:p>
            <a:pPr algn="ctr"/>
            <a:r>
              <a:rPr lang="en-US" sz="2600" dirty="0">
                <a:latin typeface="Bookman Old Style" panose="02050604050505020204" pitchFamily="18" charset="0"/>
              </a:rPr>
              <a:t>We will begin negotiations next summer.  We anticipate sending out a survey this spring to gain a greater understanding of what is most important to you in our contract.</a:t>
            </a:r>
          </a:p>
          <a:p>
            <a:pPr algn="ctr"/>
            <a:endParaRPr lang="en-US" sz="1600" dirty="0">
              <a:latin typeface="Bookman Old Style" panose="02050604050505020204" pitchFamily="18" charset="0"/>
            </a:endParaRPr>
          </a:p>
          <a:p>
            <a:pPr algn="ctr"/>
            <a:r>
              <a:rPr lang="en-US" sz="2600" dirty="0">
                <a:latin typeface="Bookman Old Style" panose="02050604050505020204" pitchFamily="18" charset="0"/>
              </a:rPr>
              <a:t>Stipends for academic activities</a:t>
            </a:r>
          </a:p>
        </p:txBody>
      </p:sp>
      <p:sp>
        <p:nvSpPr>
          <p:cNvPr id="8" name="TextBox 7"/>
          <p:cNvSpPr txBox="1"/>
          <p:nvPr/>
        </p:nvSpPr>
        <p:spPr>
          <a:xfrm>
            <a:off x="-76200" y="1375112"/>
            <a:ext cx="4038600" cy="5909310"/>
          </a:xfrm>
          <a:prstGeom prst="rect">
            <a:avLst/>
          </a:prstGeom>
          <a:noFill/>
        </p:spPr>
        <p:txBody>
          <a:bodyPr wrap="square" rtlCol="0">
            <a:spAutoFit/>
          </a:bodyPr>
          <a:lstStyle/>
          <a:p>
            <a:pPr algn="ctr"/>
            <a:r>
              <a:rPr lang="en-US" sz="2800" dirty="0">
                <a:solidFill>
                  <a:srgbClr val="7030A0"/>
                </a:solidFill>
                <a:latin typeface="Bookman Old Style" panose="02050604050505020204" pitchFamily="18" charset="0"/>
              </a:rPr>
              <a:t>Matt </a:t>
            </a:r>
            <a:r>
              <a:rPr lang="en-US" sz="2800" dirty="0" err="1">
                <a:solidFill>
                  <a:srgbClr val="7030A0"/>
                </a:solidFill>
                <a:latin typeface="Bookman Old Style" panose="02050604050505020204" pitchFamily="18" charset="0"/>
              </a:rPr>
              <a:t>DeBacco</a:t>
            </a:r>
            <a:endParaRPr lang="en-US" sz="2800" dirty="0">
              <a:solidFill>
                <a:srgbClr val="7030A0"/>
              </a:solidFill>
              <a:latin typeface="Bookman Old Style" panose="02050604050505020204" pitchFamily="18" charset="0"/>
            </a:endParaRPr>
          </a:p>
          <a:p>
            <a:pPr algn="ctr"/>
            <a:endParaRPr lang="en-US" sz="8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Adele </a:t>
            </a:r>
            <a:r>
              <a:rPr lang="en-US" sz="2800" dirty="0" err="1">
                <a:solidFill>
                  <a:srgbClr val="7030A0"/>
                </a:solidFill>
                <a:latin typeface="Bookman Old Style" panose="02050604050505020204" pitchFamily="18" charset="0"/>
              </a:rPr>
              <a:t>Gali</a:t>
            </a:r>
            <a:endParaRPr lang="en-US" sz="2800" dirty="0">
              <a:solidFill>
                <a:srgbClr val="7030A0"/>
              </a:solidFill>
              <a:latin typeface="Bookman Old Style" panose="02050604050505020204" pitchFamily="18" charset="0"/>
            </a:endParaRPr>
          </a:p>
          <a:p>
            <a:pPr algn="ctr"/>
            <a:endParaRPr lang="en-US" sz="8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Doug Russell</a:t>
            </a:r>
          </a:p>
          <a:p>
            <a:pPr algn="ctr"/>
            <a:endParaRPr lang="en-US" sz="8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Heidi </a:t>
            </a:r>
            <a:r>
              <a:rPr lang="en-US" sz="2800" dirty="0" err="1">
                <a:solidFill>
                  <a:srgbClr val="7030A0"/>
                </a:solidFill>
                <a:latin typeface="Bookman Old Style" panose="02050604050505020204" pitchFamily="18" charset="0"/>
              </a:rPr>
              <a:t>Kokoska</a:t>
            </a:r>
            <a:endParaRPr lang="en-US" sz="2800" dirty="0">
              <a:solidFill>
                <a:srgbClr val="7030A0"/>
              </a:solidFill>
              <a:latin typeface="Bookman Old Style" panose="02050604050505020204" pitchFamily="18" charset="0"/>
            </a:endParaRPr>
          </a:p>
          <a:p>
            <a:pPr algn="ctr"/>
            <a:endParaRPr lang="en-US" sz="8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Karla Harding</a:t>
            </a:r>
          </a:p>
          <a:p>
            <a:pPr algn="ctr"/>
            <a:endParaRPr lang="en-US" sz="8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Michelle Bartha</a:t>
            </a:r>
          </a:p>
          <a:p>
            <a:pPr algn="ctr"/>
            <a:r>
              <a:rPr lang="en-US" sz="2800" dirty="0">
                <a:solidFill>
                  <a:srgbClr val="FF0000"/>
                </a:solidFill>
                <a:latin typeface="Bookman Old Style" panose="02050604050505020204" pitchFamily="18" charset="0"/>
              </a:rPr>
              <a:t>Moser?</a:t>
            </a:r>
          </a:p>
          <a:p>
            <a:pPr algn="ctr"/>
            <a:r>
              <a:rPr lang="en-US" sz="2800" dirty="0">
                <a:solidFill>
                  <a:srgbClr val="FF0000"/>
                </a:solidFill>
                <a:latin typeface="Bookman Old Style" panose="02050604050505020204" pitchFamily="18" charset="0"/>
              </a:rPr>
              <a:t>Stevens ?</a:t>
            </a:r>
          </a:p>
          <a:p>
            <a:pPr algn="ctr"/>
            <a:r>
              <a:rPr lang="en-US" sz="2800" dirty="0">
                <a:solidFill>
                  <a:srgbClr val="FF0000"/>
                </a:solidFill>
                <a:latin typeface="Bookman Old Style" panose="02050604050505020204" pitchFamily="18" charset="0"/>
              </a:rPr>
              <a:t>West Hill?</a:t>
            </a:r>
          </a:p>
          <a:p>
            <a:pPr algn="ctr"/>
            <a:endParaRPr lang="en-US" sz="1000" dirty="0">
              <a:solidFill>
                <a:srgbClr val="7030A0"/>
              </a:solidFill>
              <a:latin typeface="Bookman Old Style" panose="02050604050505020204" pitchFamily="18" charset="0"/>
            </a:endParaRPr>
          </a:p>
          <a:p>
            <a:pPr algn="ctr"/>
            <a:endParaRPr lang="en-US" sz="2800" dirty="0">
              <a:solidFill>
                <a:srgbClr val="7030A0"/>
              </a:solidFill>
              <a:latin typeface="Bookman Old Style" panose="02050604050505020204" pitchFamily="18" charset="0"/>
            </a:endParaRPr>
          </a:p>
          <a:p>
            <a:pPr algn="ctr"/>
            <a:endParaRPr lang="en-US" sz="2400" dirty="0">
              <a:solidFill>
                <a:srgbClr val="7030A0"/>
              </a:solidFill>
              <a:latin typeface="Bookman Old Style" panose="02050604050505020204" pitchFamily="18" charset="0"/>
            </a:endParaRPr>
          </a:p>
          <a:p>
            <a:pPr algn="ctr"/>
            <a:endParaRPr lang="en-US" sz="2400" dirty="0">
              <a:solidFill>
                <a:srgbClr val="7030A0"/>
              </a:solidFill>
              <a:latin typeface="Bookman Old Style" panose="02050604050505020204" pitchFamily="18" charset="0"/>
            </a:endParaRPr>
          </a:p>
        </p:txBody>
      </p:sp>
      <p:sp>
        <p:nvSpPr>
          <p:cNvPr id="2" name="Rectangle 1"/>
          <p:cNvSpPr/>
          <p:nvPr/>
        </p:nvSpPr>
        <p:spPr>
          <a:xfrm>
            <a:off x="186519" y="1219200"/>
            <a:ext cx="3429000" cy="502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teacher negotiation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4485369"/>
            <a:ext cx="4800600" cy="19154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191000" y="468865"/>
            <a:ext cx="4876800" cy="584775"/>
          </a:xfrm>
          <a:prstGeom prst="rect">
            <a:avLst/>
          </a:prstGeom>
          <a:noFill/>
        </p:spPr>
        <p:txBody>
          <a:bodyPr wrap="square" rtlCol="0">
            <a:spAutoFit/>
          </a:bodyPr>
          <a:lstStyle/>
          <a:p>
            <a:pPr algn="ctr"/>
            <a:r>
              <a:rPr lang="en-US" sz="1600" dirty="0">
                <a:latin typeface="Bookman Old Style" panose="02050604050505020204" pitchFamily="18" charset="0"/>
              </a:rPr>
              <a:t>Fall of 2019 we negotiated a 4 year contract</a:t>
            </a:r>
          </a:p>
          <a:p>
            <a:pPr algn="ctr"/>
            <a:r>
              <a:rPr lang="en-US" sz="1600" dirty="0">
                <a:latin typeface="Bookman Old Style" panose="02050604050505020204" pitchFamily="18" charset="0"/>
              </a:rPr>
              <a:t>July 1, 2020- June 30, 2024</a:t>
            </a:r>
          </a:p>
        </p:txBody>
      </p:sp>
    </p:spTree>
    <p:extLst>
      <p:ext uri="{BB962C8B-B14F-4D97-AF65-F5344CB8AC3E}">
        <p14:creationId xmlns:p14="http://schemas.microsoft.com/office/powerpoint/2010/main" val="1108168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09600"/>
            <a:ext cx="9144000" cy="1815882"/>
          </a:xfrm>
          <a:prstGeom prst="rect">
            <a:avLst/>
          </a:prstGeom>
          <a:noFill/>
        </p:spPr>
        <p:txBody>
          <a:bodyPr wrap="square" rtlCol="0">
            <a:spAutoFit/>
          </a:bodyPr>
          <a:lstStyle/>
          <a:p>
            <a:pPr algn="ctr"/>
            <a:r>
              <a:rPr lang="en-US" sz="5600" dirty="0">
                <a:latin typeface="Century Schoolbook" panose="02040604050505020304" pitchFamily="18" charset="0"/>
              </a:rPr>
              <a:t>A minute to recognize some teacher milestones!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743198"/>
            <a:ext cx="3200400" cy="3516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827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5"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64631"/>
            <a:ext cx="2971800" cy="4774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023870" y="780871"/>
            <a:ext cx="1676399" cy="1200329"/>
          </a:xfrm>
          <a:prstGeom prst="rect">
            <a:avLst/>
          </a:prstGeom>
          <a:noFill/>
        </p:spPr>
        <p:txBody>
          <a:bodyPr wrap="square" rtlCol="0">
            <a:spAutoFit/>
          </a:bodyPr>
          <a:lstStyle/>
          <a:p>
            <a:pPr algn="ctr"/>
            <a:r>
              <a:rPr lang="en-US" sz="7200" dirty="0">
                <a:latin typeface="Abecedary" pitchFamily="2" charset="0"/>
              </a:rPr>
              <a:t>5</a:t>
            </a:r>
          </a:p>
        </p:txBody>
      </p:sp>
      <p:sp>
        <p:nvSpPr>
          <p:cNvPr id="12" name="TextBox 11"/>
          <p:cNvSpPr txBox="1"/>
          <p:nvPr/>
        </p:nvSpPr>
        <p:spPr>
          <a:xfrm rot="21262413">
            <a:off x="864767" y="1613293"/>
            <a:ext cx="2124255" cy="646331"/>
          </a:xfrm>
          <a:prstGeom prst="rect">
            <a:avLst/>
          </a:prstGeom>
          <a:noFill/>
        </p:spPr>
        <p:txBody>
          <a:bodyPr wrap="square" rtlCol="0">
            <a:spAutoFit/>
          </a:bodyPr>
          <a:lstStyle/>
          <a:p>
            <a:pPr algn="ctr"/>
            <a:r>
              <a:rPr lang="en-US" sz="3600" dirty="0">
                <a:latin typeface="Abecedary" pitchFamily="2" charset="0"/>
              </a:rPr>
              <a:t>years</a:t>
            </a:r>
          </a:p>
        </p:txBody>
      </p:sp>
      <p:sp>
        <p:nvSpPr>
          <p:cNvPr id="13" name="TextBox 12"/>
          <p:cNvSpPr txBox="1"/>
          <p:nvPr/>
        </p:nvSpPr>
        <p:spPr>
          <a:xfrm>
            <a:off x="5562600" y="381000"/>
            <a:ext cx="3121398" cy="830997"/>
          </a:xfrm>
          <a:prstGeom prst="rect">
            <a:avLst/>
          </a:prstGeom>
          <a:noFill/>
        </p:spPr>
        <p:txBody>
          <a:bodyPr wrap="square" rtlCol="0">
            <a:spAutoFit/>
          </a:bodyPr>
          <a:lstStyle/>
          <a:p>
            <a:r>
              <a:rPr lang="en-US" sz="2400" dirty="0">
                <a:latin typeface="Comic Sans MS" panose="030F0702030302020204" pitchFamily="66" charset="0"/>
              </a:rPr>
              <a:t>Brenna Conrad</a:t>
            </a:r>
          </a:p>
          <a:p>
            <a:r>
              <a:rPr lang="en-US" sz="2400" dirty="0">
                <a:latin typeface="Comic Sans MS" panose="030F0702030302020204" pitchFamily="66" charset="0"/>
              </a:rPr>
              <a:t>Jordan </a:t>
            </a:r>
            <a:r>
              <a:rPr lang="en-US" sz="2400" dirty="0" err="1">
                <a:latin typeface="Comic Sans MS" panose="030F0702030302020204" pitchFamily="66" charset="0"/>
              </a:rPr>
              <a:t>Szczygiel</a:t>
            </a:r>
            <a:endParaRPr lang="en-US" sz="2400" dirty="0">
              <a:latin typeface="Comic Sans MS" panose="030F0702030302020204" pitchFamily="66" charset="0"/>
            </a:endParaRPr>
          </a:p>
        </p:txBody>
      </p:sp>
      <p:sp>
        <p:nvSpPr>
          <p:cNvPr id="14" name="TextBox 13"/>
          <p:cNvSpPr txBox="1"/>
          <p:nvPr/>
        </p:nvSpPr>
        <p:spPr>
          <a:xfrm>
            <a:off x="5646084" y="1573857"/>
            <a:ext cx="2571750" cy="461665"/>
          </a:xfrm>
          <a:prstGeom prst="rect">
            <a:avLst/>
          </a:prstGeom>
          <a:noFill/>
        </p:spPr>
        <p:txBody>
          <a:bodyPr wrap="square" rtlCol="0">
            <a:spAutoFit/>
          </a:bodyPr>
          <a:lstStyle/>
          <a:p>
            <a:r>
              <a:rPr lang="en-US" sz="2400" dirty="0">
                <a:latin typeface="Comic Sans MS" panose="030F0702030302020204" pitchFamily="66" charset="0"/>
              </a:rPr>
              <a:t>Tim Donovan</a:t>
            </a:r>
          </a:p>
        </p:txBody>
      </p:sp>
      <p:sp>
        <p:nvSpPr>
          <p:cNvPr id="16" name="TextBox 15"/>
          <p:cNvSpPr txBox="1"/>
          <p:nvPr/>
        </p:nvSpPr>
        <p:spPr>
          <a:xfrm>
            <a:off x="5672978" y="2362201"/>
            <a:ext cx="3011020" cy="1200329"/>
          </a:xfrm>
          <a:prstGeom prst="rect">
            <a:avLst/>
          </a:prstGeom>
          <a:noFill/>
        </p:spPr>
        <p:txBody>
          <a:bodyPr wrap="square" rtlCol="0">
            <a:spAutoFit/>
          </a:bodyPr>
          <a:lstStyle/>
          <a:p>
            <a:r>
              <a:rPr lang="en-US" sz="2400" dirty="0">
                <a:latin typeface="Comic Sans MS" panose="030F0702030302020204" pitchFamily="66" charset="0"/>
              </a:rPr>
              <a:t>Joe Couture</a:t>
            </a:r>
          </a:p>
          <a:p>
            <a:r>
              <a:rPr lang="en-US" sz="2400" dirty="0">
                <a:latin typeface="Comic Sans MS" panose="030F0702030302020204" pitchFamily="66" charset="0"/>
              </a:rPr>
              <a:t>Meghan Hickey</a:t>
            </a:r>
          </a:p>
          <a:p>
            <a:r>
              <a:rPr lang="en-US" sz="2400" dirty="0">
                <a:latin typeface="Comic Sans MS" panose="030F0702030302020204" pitchFamily="66" charset="0"/>
              </a:rPr>
              <a:t>Julia </a:t>
            </a:r>
            <a:r>
              <a:rPr lang="en-US" sz="2400" dirty="0" err="1">
                <a:latin typeface="Comic Sans MS" panose="030F0702030302020204" pitchFamily="66" charset="0"/>
              </a:rPr>
              <a:t>Zagaja</a:t>
            </a:r>
            <a:endParaRPr lang="en-US" sz="2400" dirty="0">
              <a:latin typeface="Comic Sans MS" panose="030F0702030302020204" pitchFamily="66" charset="0"/>
            </a:endParaRPr>
          </a:p>
        </p:txBody>
      </p:sp>
      <p:sp>
        <p:nvSpPr>
          <p:cNvPr id="17" name="TextBox 16"/>
          <p:cNvSpPr txBox="1"/>
          <p:nvPr/>
        </p:nvSpPr>
        <p:spPr>
          <a:xfrm>
            <a:off x="5672978" y="3875277"/>
            <a:ext cx="3360644" cy="461665"/>
          </a:xfrm>
          <a:prstGeom prst="rect">
            <a:avLst/>
          </a:prstGeom>
          <a:noFill/>
        </p:spPr>
        <p:txBody>
          <a:bodyPr wrap="square" rtlCol="0">
            <a:spAutoFit/>
          </a:bodyPr>
          <a:lstStyle/>
          <a:p>
            <a:r>
              <a:rPr lang="en-US" sz="2400" dirty="0">
                <a:latin typeface="Comic Sans MS" panose="030F0702030302020204" pitchFamily="66" charset="0"/>
              </a:rPr>
              <a:t>Kaitlyn Synott</a:t>
            </a:r>
          </a:p>
        </p:txBody>
      </p:sp>
      <p:sp>
        <p:nvSpPr>
          <p:cNvPr id="18" name="TextBox 17"/>
          <p:cNvSpPr txBox="1"/>
          <p:nvPr/>
        </p:nvSpPr>
        <p:spPr>
          <a:xfrm>
            <a:off x="5704355" y="4876800"/>
            <a:ext cx="2571750" cy="1200329"/>
          </a:xfrm>
          <a:prstGeom prst="rect">
            <a:avLst/>
          </a:prstGeom>
          <a:noFill/>
        </p:spPr>
        <p:txBody>
          <a:bodyPr wrap="square" rtlCol="0">
            <a:spAutoFit/>
          </a:bodyPr>
          <a:lstStyle/>
          <a:p>
            <a:r>
              <a:rPr lang="en-US" sz="2400" dirty="0">
                <a:latin typeface="Comic Sans MS" panose="030F0702030302020204" pitchFamily="66" charset="0"/>
              </a:rPr>
              <a:t>Leah </a:t>
            </a:r>
            <a:r>
              <a:rPr lang="en-US" sz="2400" dirty="0" err="1">
                <a:latin typeface="Comic Sans MS" panose="030F0702030302020204" pitchFamily="66" charset="0"/>
              </a:rPr>
              <a:t>Gillooly</a:t>
            </a:r>
            <a:endParaRPr lang="en-US" sz="2400" dirty="0">
              <a:latin typeface="Comic Sans MS" panose="030F0702030302020204" pitchFamily="66" charset="0"/>
            </a:endParaRPr>
          </a:p>
          <a:p>
            <a:r>
              <a:rPr lang="en-US" sz="2400" dirty="0">
                <a:latin typeface="Comic Sans MS" panose="030F0702030302020204" pitchFamily="66" charset="0"/>
              </a:rPr>
              <a:t>Gabrielle </a:t>
            </a:r>
            <a:r>
              <a:rPr lang="en-US" sz="2400" dirty="0" err="1">
                <a:latin typeface="Comic Sans MS" panose="030F0702030302020204" pitchFamily="66" charset="0"/>
              </a:rPr>
              <a:t>Sobilo</a:t>
            </a:r>
            <a:endParaRPr lang="en-US" sz="2400" dirty="0">
              <a:latin typeface="Comic Sans MS" panose="030F0702030302020204" pitchFamily="66" charset="0"/>
            </a:endParaRPr>
          </a:p>
          <a:p>
            <a:r>
              <a:rPr lang="en-US" sz="2400" dirty="0">
                <a:latin typeface="Comic Sans MS" panose="030F0702030302020204" pitchFamily="66" charset="0"/>
              </a:rPr>
              <a:t>Paolo </a:t>
            </a:r>
            <a:r>
              <a:rPr lang="en-US" sz="2400" dirty="0" err="1">
                <a:latin typeface="Comic Sans MS" panose="030F0702030302020204" pitchFamily="66" charset="0"/>
              </a:rPr>
              <a:t>Zocco</a:t>
            </a:r>
            <a:endParaRPr lang="en-US" sz="2400" dirty="0">
              <a:latin typeface="Comic Sans MS" panose="030F0702030302020204" pitchFamily="66" charset="0"/>
            </a:endParaRPr>
          </a:p>
        </p:txBody>
      </p:sp>
      <p:sp>
        <p:nvSpPr>
          <p:cNvPr id="19" name="TextBox 18"/>
          <p:cNvSpPr txBox="1"/>
          <p:nvPr/>
        </p:nvSpPr>
        <p:spPr>
          <a:xfrm>
            <a:off x="3093384" y="528935"/>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RHHS</a:t>
            </a:r>
          </a:p>
        </p:txBody>
      </p:sp>
      <p:sp>
        <p:nvSpPr>
          <p:cNvPr id="20" name="TextBox 19"/>
          <p:cNvSpPr txBox="1"/>
          <p:nvPr/>
        </p:nvSpPr>
        <p:spPr>
          <a:xfrm>
            <a:off x="3086100" y="1519535"/>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GMS</a:t>
            </a:r>
          </a:p>
        </p:txBody>
      </p:sp>
      <p:sp>
        <p:nvSpPr>
          <p:cNvPr id="21" name="TextBox 20"/>
          <p:cNvSpPr txBox="1"/>
          <p:nvPr/>
        </p:nvSpPr>
        <p:spPr>
          <a:xfrm>
            <a:off x="3086100" y="2433935"/>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MOSER</a:t>
            </a:r>
          </a:p>
        </p:txBody>
      </p:sp>
      <p:sp>
        <p:nvSpPr>
          <p:cNvPr id="22" name="TextBox 21"/>
          <p:cNvSpPr txBox="1"/>
          <p:nvPr/>
        </p:nvSpPr>
        <p:spPr>
          <a:xfrm>
            <a:off x="3124200" y="3886200"/>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STEVENS</a:t>
            </a:r>
          </a:p>
        </p:txBody>
      </p:sp>
      <p:sp>
        <p:nvSpPr>
          <p:cNvPr id="23" name="TextBox 22"/>
          <p:cNvSpPr txBox="1"/>
          <p:nvPr/>
        </p:nvSpPr>
        <p:spPr>
          <a:xfrm>
            <a:off x="3124200" y="4970621"/>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WEST HILL</a:t>
            </a:r>
          </a:p>
        </p:txBody>
      </p:sp>
    </p:spTree>
    <p:extLst>
      <p:ext uri="{BB962C8B-B14F-4D97-AF65-F5344CB8AC3E}">
        <p14:creationId xmlns:p14="http://schemas.microsoft.com/office/powerpoint/2010/main" val="1096023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4" y="240511"/>
            <a:ext cx="2740026" cy="4048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rot="21262413">
            <a:off x="712367" y="1626577"/>
            <a:ext cx="2124255" cy="646331"/>
          </a:xfrm>
          <a:prstGeom prst="rect">
            <a:avLst/>
          </a:prstGeom>
          <a:noFill/>
        </p:spPr>
        <p:txBody>
          <a:bodyPr wrap="square" rtlCol="0">
            <a:spAutoFit/>
          </a:bodyPr>
          <a:lstStyle/>
          <a:p>
            <a:pPr algn="ctr"/>
            <a:r>
              <a:rPr lang="en-US" sz="3600" dirty="0">
                <a:solidFill>
                  <a:schemeClr val="bg1"/>
                </a:solidFill>
                <a:latin typeface="Abecedary" pitchFamily="2" charset="0"/>
              </a:rPr>
              <a:t>years</a:t>
            </a:r>
          </a:p>
        </p:txBody>
      </p:sp>
      <p:sp>
        <p:nvSpPr>
          <p:cNvPr id="12" name="TextBox 11"/>
          <p:cNvSpPr txBox="1"/>
          <p:nvPr/>
        </p:nvSpPr>
        <p:spPr>
          <a:xfrm>
            <a:off x="838200" y="780871"/>
            <a:ext cx="1676399" cy="1200329"/>
          </a:xfrm>
          <a:prstGeom prst="rect">
            <a:avLst/>
          </a:prstGeom>
          <a:noFill/>
        </p:spPr>
        <p:txBody>
          <a:bodyPr wrap="square" rtlCol="0">
            <a:spAutoFit/>
          </a:bodyPr>
          <a:lstStyle/>
          <a:p>
            <a:pPr algn="ctr"/>
            <a:r>
              <a:rPr lang="en-US" sz="7200" dirty="0">
                <a:solidFill>
                  <a:schemeClr val="bg1"/>
                </a:solidFill>
                <a:latin typeface="Abecedary" pitchFamily="2" charset="0"/>
              </a:rPr>
              <a:t>10</a:t>
            </a:r>
          </a:p>
        </p:txBody>
      </p:sp>
      <p:sp>
        <p:nvSpPr>
          <p:cNvPr id="7" name="TextBox 6"/>
          <p:cNvSpPr txBox="1"/>
          <p:nvPr/>
        </p:nvSpPr>
        <p:spPr>
          <a:xfrm>
            <a:off x="5562600" y="914400"/>
            <a:ext cx="3121398" cy="1200329"/>
          </a:xfrm>
          <a:prstGeom prst="rect">
            <a:avLst/>
          </a:prstGeom>
          <a:noFill/>
        </p:spPr>
        <p:txBody>
          <a:bodyPr wrap="square" rtlCol="0">
            <a:spAutoFit/>
          </a:bodyPr>
          <a:lstStyle/>
          <a:p>
            <a:r>
              <a:rPr lang="en-US" sz="2400" dirty="0">
                <a:latin typeface="Comic Sans MS" panose="030F0702030302020204" pitchFamily="66" charset="0"/>
              </a:rPr>
              <a:t>Sarah Rojas</a:t>
            </a:r>
          </a:p>
          <a:p>
            <a:r>
              <a:rPr lang="en-US" sz="2400" dirty="0">
                <a:latin typeface="Comic Sans MS" panose="030F0702030302020204" pitchFamily="66" charset="0"/>
              </a:rPr>
              <a:t>Geraldine Tangney</a:t>
            </a:r>
          </a:p>
          <a:p>
            <a:r>
              <a:rPr lang="en-US" sz="2400" dirty="0">
                <a:latin typeface="Comic Sans MS" panose="030F0702030302020204" pitchFamily="66" charset="0"/>
              </a:rPr>
              <a:t>Bryan </a:t>
            </a:r>
            <a:r>
              <a:rPr lang="en-US" sz="2400" dirty="0" err="1">
                <a:latin typeface="Comic Sans MS" panose="030F0702030302020204" pitchFamily="66" charset="0"/>
              </a:rPr>
              <a:t>Wziontko</a:t>
            </a:r>
            <a:endParaRPr lang="en-US" sz="2400" dirty="0">
              <a:latin typeface="Comic Sans MS" panose="030F0702030302020204" pitchFamily="66" charset="0"/>
            </a:endParaRPr>
          </a:p>
        </p:txBody>
      </p:sp>
      <p:sp>
        <p:nvSpPr>
          <p:cNvPr id="8" name="TextBox 7"/>
          <p:cNvSpPr txBox="1"/>
          <p:nvPr/>
        </p:nvSpPr>
        <p:spPr>
          <a:xfrm>
            <a:off x="5646084" y="2521803"/>
            <a:ext cx="2571750" cy="830997"/>
          </a:xfrm>
          <a:prstGeom prst="rect">
            <a:avLst/>
          </a:prstGeom>
          <a:noFill/>
        </p:spPr>
        <p:txBody>
          <a:bodyPr wrap="square" rtlCol="0">
            <a:spAutoFit/>
          </a:bodyPr>
          <a:lstStyle/>
          <a:p>
            <a:r>
              <a:rPr lang="en-US" sz="2400" dirty="0">
                <a:latin typeface="Comic Sans MS" panose="030F0702030302020204" pitchFamily="66" charset="0"/>
              </a:rPr>
              <a:t>Karen </a:t>
            </a:r>
            <a:r>
              <a:rPr lang="en-US" sz="2400" dirty="0" err="1">
                <a:latin typeface="Comic Sans MS" panose="030F0702030302020204" pitchFamily="66" charset="0"/>
              </a:rPr>
              <a:t>Graca</a:t>
            </a:r>
            <a:endParaRPr lang="en-US" sz="2400" dirty="0">
              <a:latin typeface="Comic Sans MS" panose="030F0702030302020204" pitchFamily="66" charset="0"/>
            </a:endParaRPr>
          </a:p>
          <a:p>
            <a:r>
              <a:rPr lang="en-US" sz="2400" dirty="0">
                <a:latin typeface="Comic Sans MS" panose="030F0702030302020204" pitchFamily="66" charset="0"/>
              </a:rPr>
              <a:t>Liz Selig</a:t>
            </a:r>
          </a:p>
        </p:txBody>
      </p:sp>
      <p:sp>
        <p:nvSpPr>
          <p:cNvPr id="9" name="TextBox 8"/>
          <p:cNvSpPr txBox="1"/>
          <p:nvPr/>
        </p:nvSpPr>
        <p:spPr>
          <a:xfrm>
            <a:off x="5672978" y="3741003"/>
            <a:ext cx="2740026" cy="830997"/>
          </a:xfrm>
          <a:prstGeom prst="rect">
            <a:avLst/>
          </a:prstGeom>
          <a:noFill/>
        </p:spPr>
        <p:txBody>
          <a:bodyPr wrap="square" rtlCol="0">
            <a:spAutoFit/>
          </a:bodyPr>
          <a:lstStyle/>
          <a:p>
            <a:r>
              <a:rPr lang="en-US" sz="2400" dirty="0">
                <a:latin typeface="Comic Sans MS" panose="030F0702030302020204" pitchFamily="66" charset="0"/>
              </a:rPr>
              <a:t>Lisa </a:t>
            </a:r>
            <a:r>
              <a:rPr lang="en-US" sz="2400" dirty="0" err="1">
                <a:latin typeface="Comic Sans MS" panose="030F0702030302020204" pitchFamily="66" charset="0"/>
              </a:rPr>
              <a:t>Patnoe</a:t>
            </a:r>
            <a:endParaRPr lang="en-US" sz="2400" dirty="0">
              <a:latin typeface="Comic Sans MS" panose="030F0702030302020204" pitchFamily="66" charset="0"/>
            </a:endParaRPr>
          </a:p>
          <a:p>
            <a:r>
              <a:rPr lang="en-US" sz="2400" dirty="0">
                <a:latin typeface="Comic Sans MS" panose="030F0702030302020204" pitchFamily="66" charset="0"/>
              </a:rPr>
              <a:t>Katie </a:t>
            </a:r>
            <a:r>
              <a:rPr lang="en-US" sz="2400" dirty="0" err="1">
                <a:latin typeface="Comic Sans MS" panose="030F0702030302020204" pitchFamily="66" charset="0"/>
              </a:rPr>
              <a:t>DeLoureiro</a:t>
            </a:r>
            <a:endParaRPr lang="en-US" sz="2400" dirty="0">
              <a:latin typeface="Comic Sans MS" panose="030F0702030302020204" pitchFamily="66" charset="0"/>
            </a:endParaRPr>
          </a:p>
        </p:txBody>
      </p:sp>
      <p:sp>
        <p:nvSpPr>
          <p:cNvPr id="14" name="TextBox 13"/>
          <p:cNvSpPr txBox="1"/>
          <p:nvPr/>
        </p:nvSpPr>
        <p:spPr>
          <a:xfrm>
            <a:off x="3093384" y="986135"/>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RHHS</a:t>
            </a:r>
          </a:p>
        </p:txBody>
      </p:sp>
      <p:sp>
        <p:nvSpPr>
          <p:cNvPr id="15" name="TextBox 14"/>
          <p:cNvSpPr txBox="1"/>
          <p:nvPr/>
        </p:nvSpPr>
        <p:spPr>
          <a:xfrm>
            <a:off x="3086100" y="2619881"/>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GMS</a:t>
            </a:r>
          </a:p>
        </p:txBody>
      </p:sp>
      <p:sp>
        <p:nvSpPr>
          <p:cNvPr id="16" name="TextBox 15"/>
          <p:cNvSpPr txBox="1"/>
          <p:nvPr/>
        </p:nvSpPr>
        <p:spPr>
          <a:xfrm>
            <a:off x="3086100" y="3741003"/>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MOSER</a:t>
            </a:r>
          </a:p>
        </p:txBody>
      </p:sp>
      <p:sp>
        <p:nvSpPr>
          <p:cNvPr id="2" name="TextBox 1">
            <a:extLst>
              <a:ext uri="{FF2B5EF4-FFF2-40B4-BE49-F238E27FC236}">
                <a16:creationId xmlns:a16="http://schemas.microsoft.com/office/drawing/2014/main" id="{EFA19689-ADFB-6AA5-384A-5943DE436034}"/>
              </a:ext>
            </a:extLst>
          </p:cNvPr>
          <p:cNvSpPr txBox="1"/>
          <p:nvPr/>
        </p:nvSpPr>
        <p:spPr>
          <a:xfrm>
            <a:off x="5574366" y="4960203"/>
            <a:ext cx="3121398" cy="830997"/>
          </a:xfrm>
          <a:prstGeom prst="rect">
            <a:avLst/>
          </a:prstGeom>
          <a:noFill/>
        </p:spPr>
        <p:txBody>
          <a:bodyPr wrap="square" rtlCol="0">
            <a:spAutoFit/>
          </a:bodyPr>
          <a:lstStyle/>
          <a:p>
            <a:r>
              <a:rPr lang="en-US" sz="2400" dirty="0">
                <a:latin typeface="Comic Sans MS" panose="030F0702030302020204" pitchFamily="66" charset="0"/>
              </a:rPr>
              <a:t>Kate Ancona</a:t>
            </a:r>
          </a:p>
          <a:p>
            <a:r>
              <a:rPr lang="en-US" sz="2400" dirty="0">
                <a:latin typeface="Comic Sans MS" panose="030F0702030302020204" pitchFamily="66" charset="0"/>
              </a:rPr>
              <a:t>Robin Otis</a:t>
            </a:r>
          </a:p>
        </p:txBody>
      </p:sp>
      <p:sp>
        <p:nvSpPr>
          <p:cNvPr id="3" name="TextBox 2">
            <a:extLst>
              <a:ext uri="{FF2B5EF4-FFF2-40B4-BE49-F238E27FC236}">
                <a16:creationId xmlns:a16="http://schemas.microsoft.com/office/drawing/2014/main" id="{D80F620D-787F-F49F-726A-9CD451D6E68F}"/>
              </a:ext>
            </a:extLst>
          </p:cNvPr>
          <p:cNvSpPr txBox="1"/>
          <p:nvPr/>
        </p:nvSpPr>
        <p:spPr>
          <a:xfrm>
            <a:off x="3105150" y="5031938"/>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WEST HILL</a:t>
            </a:r>
          </a:p>
        </p:txBody>
      </p:sp>
    </p:spTree>
    <p:extLst>
      <p:ext uri="{BB962C8B-B14F-4D97-AF65-F5344CB8AC3E}">
        <p14:creationId xmlns:p14="http://schemas.microsoft.com/office/powerpoint/2010/main" val="2830384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Free Award Ribbon Cliparts, Download Free Award Ribbon Cliparts png images,  Free ClipArts on Clipart Library"/>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337"/>
            <a:ext cx="2590149" cy="406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85474" y="685800"/>
            <a:ext cx="1676399" cy="1200329"/>
          </a:xfrm>
          <a:prstGeom prst="rect">
            <a:avLst/>
          </a:prstGeom>
          <a:noFill/>
        </p:spPr>
        <p:txBody>
          <a:bodyPr wrap="square" rtlCol="0">
            <a:spAutoFit/>
          </a:bodyPr>
          <a:lstStyle/>
          <a:p>
            <a:pPr algn="ctr"/>
            <a:r>
              <a:rPr lang="en-US" sz="7200" dirty="0">
                <a:solidFill>
                  <a:schemeClr val="bg1"/>
                </a:solidFill>
                <a:latin typeface="Abecedary" pitchFamily="2" charset="0"/>
              </a:rPr>
              <a:t>15</a:t>
            </a:r>
          </a:p>
        </p:txBody>
      </p:sp>
      <p:sp>
        <p:nvSpPr>
          <p:cNvPr id="9" name="TextBox 8"/>
          <p:cNvSpPr txBox="1"/>
          <p:nvPr/>
        </p:nvSpPr>
        <p:spPr>
          <a:xfrm rot="21262413">
            <a:off x="573934" y="1474177"/>
            <a:ext cx="2124255" cy="646331"/>
          </a:xfrm>
          <a:prstGeom prst="rect">
            <a:avLst/>
          </a:prstGeom>
          <a:noFill/>
        </p:spPr>
        <p:txBody>
          <a:bodyPr wrap="square" rtlCol="0">
            <a:spAutoFit/>
          </a:bodyPr>
          <a:lstStyle/>
          <a:p>
            <a:pPr algn="ctr"/>
            <a:r>
              <a:rPr lang="en-US" sz="3600" dirty="0">
                <a:solidFill>
                  <a:schemeClr val="bg1"/>
                </a:solidFill>
                <a:latin typeface="Abecedary" pitchFamily="2" charset="0"/>
              </a:rPr>
              <a:t>years</a:t>
            </a:r>
          </a:p>
        </p:txBody>
      </p:sp>
      <p:sp>
        <p:nvSpPr>
          <p:cNvPr id="20" name="TextBox 19"/>
          <p:cNvSpPr txBox="1"/>
          <p:nvPr/>
        </p:nvSpPr>
        <p:spPr>
          <a:xfrm>
            <a:off x="5562600" y="381000"/>
            <a:ext cx="3121398" cy="1569660"/>
          </a:xfrm>
          <a:prstGeom prst="rect">
            <a:avLst/>
          </a:prstGeom>
          <a:noFill/>
        </p:spPr>
        <p:txBody>
          <a:bodyPr wrap="square" rtlCol="0">
            <a:spAutoFit/>
          </a:bodyPr>
          <a:lstStyle/>
          <a:p>
            <a:r>
              <a:rPr lang="en-US" sz="2400" dirty="0">
                <a:latin typeface="Comic Sans MS" panose="030F0702030302020204" pitchFamily="66" charset="0"/>
              </a:rPr>
              <a:t>Kelly </a:t>
            </a:r>
            <a:r>
              <a:rPr lang="en-US" sz="2400" dirty="0" err="1">
                <a:latin typeface="Comic Sans MS" panose="030F0702030302020204" pitchFamily="66" charset="0"/>
              </a:rPr>
              <a:t>Bobair</a:t>
            </a:r>
            <a:endParaRPr lang="en-US" sz="2400" dirty="0">
              <a:latin typeface="Comic Sans MS" panose="030F0702030302020204" pitchFamily="66" charset="0"/>
            </a:endParaRPr>
          </a:p>
          <a:p>
            <a:r>
              <a:rPr lang="en-US" sz="2400" dirty="0">
                <a:latin typeface="Comic Sans MS" panose="030F0702030302020204" pitchFamily="66" charset="0"/>
              </a:rPr>
              <a:t>Heather Morgan</a:t>
            </a:r>
          </a:p>
          <a:p>
            <a:r>
              <a:rPr lang="en-US" sz="2400" dirty="0">
                <a:latin typeface="Comic Sans MS" panose="030F0702030302020204" pitchFamily="66" charset="0"/>
              </a:rPr>
              <a:t>Cynthia Latina</a:t>
            </a:r>
          </a:p>
          <a:p>
            <a:r>
              <a:rPr lang="en-US" sz="2400" dirty="0">
                <a:latin typeface="Comic Sans MS" panose="030F0702030302020204" pitchFamily="66" charset="0"/>
              </a:rPr>
              <a:t>Catherine </a:t>
            </a:r>
            <a:r>
              <a:rPr lang="en-US" sz="2400" dirty="0" err="1">
                <a:latin typeface="Comic Sans MS" panose="030F0702030302020204" pitchFamily="66" charset="0"/>
              </a:rPr>
              <a:t>Mader</a:t>
            </a:r>
            <a:endParaRPr lang="en-US" sz="2400" dirty="0">
              <a:latin typeface="Comic Sans MS" panose="030F0702030302020204" pitchFamily="66" charset="0"/>
            </a:endParaRPr>
          </a:p>
        </p:txBody>
      </p:sp>
      <p:sp>
        <p:nvSpPr>
          <p:cNvPr id="22" name="TextBox 21"/>
          <p:cNvSpPr txBox="1"/>
          <p:nvPr/>
        </p:nvSpPr>
        <p:spPr>
          <a:xfrm>
            <a:off x="5410200" y="3494782"/>
            <a:ext cx="3733800" cy="1200329"/>
          </a:xfrm>
          <a:prstGeom prst="rect">
            <a:avLst/>
          </a:prstGeom>
          <a:noFill/>
        </p:spPr>
        <p:txBody>
          <a:bodyPr wrap="square" rtlCol="0">
            <a:spAutoFit/>
          </a:bodyPr>
          <a:lstStyle/>
          <a:p>
            <a:r>
              <a:rPr lang="en-US" sz="2400" dirty="0">
                <a:latin typeface="Comic Sans MS" panose="030F0702030302020204" pitchFamily="66" charset="0"/>
              </a:rPr>
              <a:t>Kristen Baltazar</a:t>
            </a:r>
          </a:p>
          <a:p>
            <a:r>
              <a:rPr lang="en-US" sz="2400" dirty="0">
                <a:latin typeface="Comic Sans MS" panose="030F0702030302020204" pitchFamily="66" charset="0"/>
              </a:rPr>
              <a:t>Alexis </a:t>
            </a:r>
            <a:r>
              <a:rPr lang="en-US" sz="2400" dirty="0" err="1">
                <a:latin typeface="Comic Sans MS" panose="030F0702030302020204" pitchFamily="66" charset="0"/>
              </a:rPr>
              <a:t>Gottsegen</a:t>
            </a:r>
            <a:r>
              <a:rPr lang="en-US" sz="2400" dirty="0">
                <a:latin typeface="Comic Sans MS" panose="030F0702030302020204" pitchFamily="66" charset="0"/>
              </a:rPr>
              <a:t>-Brown</a:t>
            </a:r>
          </a:p>
          <a:p>
            <a:r>
              <a:rPr lang="en-US" sz="2400" dirty="0">
                <a:latin typeface="Comic Sans MS" panose="030F0702030302020204" pitchFamily="66" charset="0"/>
              </a:rPr>
              <a:t>Carissa </a:t>
            </a:r>
            <a:r>
              <a:rPr lang="en-US" sz="2400" dirty="0" err="1">
                <a:latin typeface="Comic Sans MS" panose="030F0702030302020204" pitchFamily="66" charset="0"/>
              </a:rPr>
              <a:t>Lastrina</a:t>
            </a:r>
            <a:endParaRPr lang="en-US" sz="2400" dirty="0">
              <a:latin typeface="Comic Sans MS" panose="030F0702030302020204" pitchFamily="66" charset="0"/>
            </a:endParaRPr>
          </a:p>
        </p:txBody>
      </p:sp>
      <p:sp>
        <p:nvSpPr>
          <p:cNvPr id="23" name="TextBox 22"/>
          <p:cNvSpPr txBox="1"/>
          <p:nvPr/>
        </p:nvSpPr>
        <p:spPr>
          <a:xfrm>
            <a:off x="5672978" y="5054024"/>
            <a:ext cx="3471022" cy="461665"/>
          </a:xfrm>
          <a:prstGeom prst="rect">
            <a:avLst/>
          </a:prstGeom>
          <a:noFill/>
        </p:spPr>
        <p:txBody>
          <a:bodyPr wrap="square" rtlCol="0">
            <a:spAutoFit/>
          </a:bodyPr>
          <a:lstStyle/>
          <a:p>
            <a:r>
              <a:rPr lang="en-US" sz="2400" dirty="0">
                <a:latin typeface="Comic Sans MS" panose="030F0702030302020204" pitchFamily="66" charset="0"/>
              </a:rPr>
              <a:t>Karen </a:t>
            </a:r>
            <a:r>
              <a:rPr lang="en-US" sz="2400" dirty="0" err="1">
                <a:latin typeface="Comic Sans MS" panose="030F0702030302020204" pitchFamily="66" charset="0"/>
              </a:rPr>
              <a:t>Rissinger</a:t>
            </a:r>
            <a:endParaRPr lang="en-US" sz="2400" dirty="0">
              <a:latin typeface="Comic Sans MS" panose="030F0702030302020204" pitchFamily="66" charset="0"/>
            </a:endParaRPr>
          </a:p>
        </p:txBody>
      </p:sp>
      <p:sp>
        <p:nvSpPr>
          <p:cNvPr id="24" name="TextBox 23"/>
          <p:cNvSpPr txBox="1"/>
          <p:nvPr/>
        </p:nvSpPr>
        <p:spPr>
          <a:xfrm>
            <a:off x="5704355" y="5943600"/>
            <a:ext cx="2571750" cy="461665"/>
          </a:xfrm>
          <a:prstGeom prst="rect">
            <a:avLst/>
          </a:prstGeom>
          <a:noFill/>
        </p:spPr>
        <p:txBody>
          <a:bodyPr wrap="square" rtlCol="0">
            <a:spAutoFit/>
          </a:bodyPr>
          <a:lstStyle/>
          <a:p>
            <a:r>
              <a:rPr lang="en-US" sz="2400" dirty="0">
                <a:latin typeface="Comic Sans MS" panose="030F0702030302020204" pitchFamily="66" charset="0"/>
              </a:rPr>
              <a:t>Linda Aiello</a:t>
            </a:r>
          </a:p>
        </p:txBody>
      </p:sp>
      <p:sp>
        <p:nvSpPr>
          <p:cNvPr id="25" name="TextBox 24"/>
          <p:cNvSpPr txBox="1"/>
          <p:nvPr/>
        </p:nvSpPr>
        <p:spPr>
          <a:xfrm>
            <a:off x="3093384" y="528935"/>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RHHS</a:t>
            </a:r>
          </a:p>
        </p:txBody>
      </p:sp>
      <p:sp>
        <p:nvSpPr>
          <p:cNvPr id="27" name="TextBox 26"/>
          <p:cNvSpPr txBox="1"/>
          <p:nvPr/>
        </p:nvSpPr>
        <p:spPr>
          <a:xfrm>
            <a:off x="3086100" y="3566516"/>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MOSER</a:t>
            </a:r>
          </a:p>
        </p:txBody>
      </p:sp>
      <p:sp>
        <p:nvSpPr>
          <p:cNvPr id="28" name="TextBox 27"/>
          <p:cNvSpPr txBox="1"/>
          <p:nvPr/>
        </p:nvSpPr>
        <p:spPr>
          <a:xfrm>
            <a:off x="3124200" y="5029200"/>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STEVENS</a:t>
            </a:r>
          </a:p>
        </p:txBody>
      </p:sp>
      <p:sp>
        <p:nvSpPr>
          <p:cNvPr id="29" name="TextBox 28"/>
          <p:cNvSpPr txBox="1"/>
          <p:nvPr/>
        </p:nvSpPr>
        <p:spPr>
          <a:xfrm>
            <a:off x="3124200" y="5972889"/>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WEST HILL</a:t>
            </a:r>
          </a:p>
        </p:txBody>
      </p:sp>
      <p:sp>
        <p:nvSpPr>
          <p:cNvPr id="30" name="TextBox 29"/>
          <p:cNvSpPr txBox="1"/>
          <p:nvPr/>
        </p:nvSpPr>
        <p:spPr>
          <a:xfrm>
            <a:off x="5634878" y="2293203"/>
            <a:ext cx="3049120" cy="830997"/>
          </a:xfrm>
          <a:prstGeom prst="rect">
            <a:avLst/>
          </a:prstGeom>
          <a:noFill/>
        </p:spPr>
        <p:txBody>
          <a:bodyPr wrap="square" rtlCol="0">
            <a:spAutoFit/>
          </a:bodyPr>
          <a:lstStyle/>
          <a:p>
            <a:r>
              <a:rPr lang="en-US" sz="2400" dirty="0">
                <a:latin typeface="Comic Sans MS" panose="030F0702030302020204" pitchFamily="66" charset="0"/>
              </a:rPr>
              <a:t>Laura </a:t>
            </a:r>
            <a:r>
              <a:rPr lang="en-US" sz="2400" dirty="0" err="1">
                <a:latin typeface="Comic Sans MS" panose="030F0702030302020204" pitchFamily="66" charset="0"/>
              </a:rPr>
              <a:t>Litke</a:t>
            </a:r>
            <a:endParaRPr lang="en-US" sz="2400" dirty="0">
              <a:latin typeface="Comic Sans MS" panose="030F0702030302020204" pitchFamily="66" charset="0"/>
            </a:endParaRPr>
          </a:p>
          <a:p>
            <a:r>
              <a:rPr lang="en-US" sz="2400" dirty="0">
                <a:latin typeface="Comic Sans MS" panose="030F0702030302020204" pitchFamily="66" charset="0"/>
              </a:rPr>
              <a:t>Michelle </a:t>
            </a:r>
            <a:r>
              <a:rPr lang="en-US" sz="2400" dirty="0" err="1">
                <a:latin typeface="Comic Sans MS" panose="030F0702030302020204" pitchFamily="66" charset="0"/>
              </a:rPr>
              <a:t>Walerysiak</a:t>
            </a:r>
            <a:endParaRPr lang="en-US" sz="2400" dirty="0">
              <a:latin typeface="Comic Sans MS" panose="030F0702030302020204" pitchFamily="66" charset="0"/>
            </a:endParaRPr>
          </a:p>
        </p:txBody>
      </p:sp>
      <p:sp>
        <p:nvSpPr>
          <p:cNvPr id="31" name="TextBox 30"/>
          <p:cNvSpPr txBox="1"/>
          <p:nvPr/>
        </p:nvSpPr>
        <p:spPr>
          <a:xfrm>
            <a:off x="3048000" y="2293203"/>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GMS</a:t>
            </a:r>
          </a:p>
        </p:txBody>
      </p:sp>
    </p:spTree>
    <p:extLst>
      <p:ext uri="{BB962C8B-B14F-4D97-AF65-F5344CB8AC3E}">
        <p14:creationId xmlns:p14="http://schemas.microsoft.com/office/powerpoint/2010/main" val="2830384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4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1070"/>
            <a:ext cx="2206873" cy="403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22436" y="685800"/>
            <a:ext cx="1676399" cy="1107996"/>
          </a:xfrm>
          <a:prstGeom prst="rect">
            <a:avLst/>
          </a:prstGeom>
          <a:noFill/>
        </p:spPr>
        <p:txBody>
          <a:bodyPr wrap="square" rtlCol="0">
            <a:spAutoFit/>
          </a:bodyPr>
          <a:lstStyle/>
          <a:p>
            <a:pPr algn="ctr"/>
            <a:r>
              <a:rPr lang="en-US" sz="6600" dirty="0">
                <a:solidFill>
                  <a:schemeClr val="bg1"/>
                </a:solidFill>
                <a:latin typeface="Abecedary" pitchFamily="2" charset="0"/>
              </a:rPr>
              <a:t>20</a:t>
            </a:r>
          </a:p>
        </p:txBody>
      </p:sp>
      <p:sp>
        <p:nvSpPr>
          <p:cNvPr id="8" name="TextBox 7"/>
          <p:cNvSpPr txBox="1"/>
          <p:nvPr/>
        </p:nvSpPr>
        <p:spPr>
          <a:xfrm rot="21262413">
            <a:off x="573934" y="1321777"/>
            <a:ext cx="2124255" cy="646331"/>
          </a:xfrm>
          <a:prstGeom prst="rect">
            <a:avLst/>
          </a:prstGeom>
          <a:noFill/>
        </p:spPr>
        <p:txBody>
          <a:bodyPr wrap="square" rtlCol="0">
            <a:spAutoFit/>
          </a:bodyPr>
          <a:lstStyle/>
          <a:p>
            <a:pPr algn="ctr"/>
            <a:r>
              <a:rPr lang="en-US" sz="3600" dirty="0">
                <a:solidFill>
                  <a:schemeClr val="bg1"/>
                </a:solidFill>
                <a:latin typeface="Abecedary" pitchFamily="2" charset="0"/>
              </a:rPr>
              <a:t>years</a:t>
            </a:r>
          </a:p>
        </p:txBody>
      </p:sp>
      <p:sp>
        <p:nvSpPr>
          <p:cNvPr id="19" name="TextBox 18"/>
          <p:cNvSpPr txBox="1"/>
          <p:nvPr/>
        </p:nvSpPr>
        <p:spPr>
          <a:xfrm>
            <a:off x="5562600" y="533400"/>
            <a:ext cx="3121398" cy="1938992"/>
          </a:xfrm>
          <a:prstGeom prst="rect">
            <a:avLst/>
          </a:prstGeom>
          <a:noFill/>
        </p:spPr>
        <p:txBody>
          <a:bodyPr wrap="square" rtlCol="0">
            <a:spAutoFit/>
          </a:bodyPr>
          <a:lstStyle/>
          <a:p>
            <a:r>
              <a:rPr lang="en-US" sz="2400" dirty="0">
                <a:latin typeface="Comic Sans MS" panose="030F0702030302020204" pitchFamily="66" charset="0"/>
              </a:rPr>
              <a:t>Robin Burnham</a:t>
            </a:r>
          </a:p>
          <a:p>
            <a:r>
              <a:rPr lang="en-US" sz="2400" dirty="0">
                <a:latin typeface="Comic Sans MS" panose="030F0702030302020204" pitchFamily="66" charset="0"/>
              </a:rPr>
              <a:t>Linda </a:t>
            </a:r>
            <a:r>
              <a:rPr lang="en-US" sz="2400" dirty="0" err="1">
                <a:latin typeface="Comic Sans MS" panose="030F0702030302020204" pitchFamily="66" charset="0"/>
              </a:rPr>
              <a:t>Ceruzzi</a:t>
            </a:r>
            <a:endParaRPr lang="en-US" sz="2400" dirty="0">
              <a:latin typeface="Comic Sans MS" panose="030F0702030302020204" pitchFamily="66" charset="0"/>
            </a:endParaRPr>
          </a:p>
          <a:p>
            <a:r>
              <a:rPr lang="en-US" sz="2400" dirty="0">
                <a:latin typeface="Comic Sans MS" panose="030F0702030302020204" pitchFamily="66" charset="0"/>
              </a:rPr>
              <a:t>Dave Fortier</a:t>
            </a:r>
          </a:p>
          <a:p>
            <a:r>
              <a:rPr lang="en-US" sz="2400" dirty="0">
                <a:latin typeface="Comic Sans MS" panose="030F0702030302020204" pitchFamily="66" charset="0"/>
              </a:rPr>
              <a:t>Kathleen Lessard</a:t>
            </a:r>
          </a:p>
          <a:p>
            <a:r>
              <a:rPr lang="en-US" sz="2400" dirty="0">
                <a:latin typeface="Comic Sans MS" panose="030F0702030302020204" pitchFamily="66" charset="0"/>
              </a:rPr>
              <a:t>Eileen Schnyder</a:t>
            </a:r>
          </a:p>
        </p:txBody>
      </p:sp>
      <p:sp>
        <p:nvSpPr>
          <p:cNvPr id="20" name="TextBox 19"/>
          <p:cNvSpPr txBox="1"/>
          <p:nvPr/>
        </p:nvSpPr>
        <p:spPr>
          <a:xfrm>
            <a:off x="5562600" y="2772505"/>
            <a:ext cx="2571750" cy="461665"/>
          </a:xfrm>
          <a:prstGeom prst="rect">
            <a:avLst/>
          </a:prstGeom>
          <a:noFill/>
        </p:spPr>
        <p:txBody>
          <a:bodyPr wrap="square" rtlCol="0">
            <a:spAutoFit/>
          </a:bodyPr>
          <a:lstStyle/>
          <a:p>
            <a:r>
              <a:rPr lang="en-US" sz="2400" dirty="0">
                <a:latin typeface="Comic Sans MS" panose="030F0702030302020204" pitchFamily="66" charset="0"/>
              </a:rPr>
              <a:t>Marissa Violette</a:t>
            </a:r>
          </a:p>
        </p:txBody>
      </p:sp>
      <p:sp>
        <p:nvSpPr>
          <p:cNvPr id="22" name="TextBox 21"/>
          <p:cNvSpPr txBox="1"/>
          <p:nvPr/>
        </p:nvSpPr>
        <p:spPr>
          <a:xfrm>
            <a:off x="5672978" y="3763105"/>
            <a:ext cx="3471022" cy="461665"/>
          </a:xfrm>
          <a:prstGeom prst="rect">
            <a:avLst/>
          </a:prstGeom>
          <a:noFill/>
        </p:spPr>
        <p:txBody>
          <a:bodyPr wrap="square" rtlCol="0">
            <a:spAutoFit/>
          </a:bodyPr>
          <a:lstStyle/>
          <a:p>
            <a:r>
              <a:rPr lang="en-US" sz="2400" dirty="0">
                <a:latin typeface="Comic Sans MS" panose="030F0702030302020204" pitchFamily="66" charset="0"/>
              </a:rPr>
              <a:t>Tina </a:t>
            </a:r>
            <a:r>
              <a:rPr lang="en-US" sz="2400" dirty="0" err="1">
                <a:latin typeface="Comic Sans MS" panose="030F0702030302020204" pitchFamily="66" charset="0"/>
              </a:rPr>
              <a:t>DeJackome</a:t>
            </a:r>
            <a:endParaRPr lang="en-US" sz="2400" dirty="0">
              <a:latin typeface="Comic Sans MS" panose="030F0702030302020204" pitchFamily="66" charset="0"/>
            </a:endParaRPr>
          </a:p>
        </p:txBody>
      </p:sp>
      <p:sp>
        <p:nvSpPr>
          <p:cNvPr id="24" name="TextBox 23"/>
          <p:cNvSpPr txBox="1"/>
          <p:nvPr/>
        </p:nvSpPr>
        <p:spPr>
          <a:xfrm>
            <a:off x="3093384" y="528935"/>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RHHS</a:t>
            </a:r>
          </a:p>
        </p:txBody>
      </p:sp>
      <p:sp>
        <p:nvSpPr>
          <p:cNvPr id="25" name="TextBox 24"/>
          <p:cNvSpPr txBox="1"/>
          <p:nvPr/>
        </p:nvSpPr>
        <p:spPr>
          <a:xfrm>
            <a:off x="3093384" y="2801794"/>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GMS</a:t>
            </a:r>
          </a:p>
        </p:txBody>
      </p:sp>
      <p:sp>
        <p:nvSpPr>
          <p:cNvPr id="27" name="TextBox 26"/>
          <p:cNvSpPr txBox="1"/>
          <p:nvPr/>
        </p:nvSpPr>
        <p:spPr>
          <a:xfrm>
            <a:off x="3124200" y="3795609"/>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MOSER</a:t>
            </a:r>
          </a:p>
        </p:txBody>
      </p:sp>
      <p:sp>
        <p:nvSpPr>
          <p:cNvPr id="2" name="TextBox 1">
            <a:extLst>
              <a:ext uri="{FF2B5EF4-FFF2-40B4-BE49-F238E27FC236}">
                <a16:creationId xmlns:a16="http://schemas.microsoft.com/office/drawing/2014/main" id="{A1D0E359-893D-171F-E8CF-3BD3F99BF274}"/>
              </a:ext>
            </a:extLst>
          </p:cNvPr>
          <p:cNvSpPr txBox="1"/>
          <p:nvPr/>
        </p:nvSpPr>
        <p:spPr>
          <a:xfrm>
            <a:off x="5704355" y="4829905"/>
            <a:ext cx="2571750" cy="830997"/>
          </a:xfrm>
          <a:prstGeom prst="rect">
            <a:avLst/>
          </a:prstGeom>
          <a:noFill/>
        </p:spPr>
        <p:txBody>
          <a:bodyPr wrap="square" rtlCol="0">
            <a:spAutoFit/>
          </a:bodyPr>
          <a:lstStyle/>
          <a:p>
            <a:r>
              <a:rPr lang="en-US" sz="2400" dirty="0">
                <a:latin typeface="Comic Sans MS" panose="030F0702030302020204" pitchFamily="66" charset="0"/>
              </a:rPr>
              <a:t>Deb Lynch</a:t>
            </a:r>
          </a:p>
          <a:p>
            <a:r>
              <a:rPr lang="en-US" sz="2400" dirty="0">
                <a:latin typeface="Comic Sans MS" panose="030F0702030302020204" pitchFamily="66" charset="0"/>
              </a:rPr>
              <a:t>Jenn </a:t>
            </a:r>
            <a:r>
              <a:rPr lang="en-US" sz="2400" dirty="0" err="1">
                <a:latin typeface="Comic Sans MS" panose="030F0702030302020204" pitchFamily="66" charset="0"/>
              </a:rPr>
              <a:t>Paragone</a:t>
            </a:r>
            <a:endParaRPr lang="en-US" sz="2400" dirty="0">
              <a:latin typeface="Comic Sans MS" panose="030F0702030302020204" pitchFamily="66" charset="0"/>
            </a:endParaRPr>
          </a:p>
        </p:txBody>
      </p:sp>
      <p:sp>
        <p:nvSpPr>
          <p:cNvPr id="3" name="TextBox 2">
            <a:extLst>
              <a:ext uri="{FF2B5EF4-FFF2-40B4-BE49-F238E27FC236}">
                <a16:creationId xmlns:a16="http://schemas.microsoft.com/office/drawing/2014/main" id="{3ADE82A9-9E43-324E-B94C-B1A804E82317}"/>
              </a:ext>
            </a:extLst>
          </p:cNvPr>
          <p:cNvSpPr txBox="1"/>
          <p:nvPr/>
        </p:nvSpPr>
        <p:spPr>
          <a:xfrm>
            <a:off x="3124200" y="4859194"/>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WEST HILL</a:t>
            </a:r>
          </a:p>
        </p:txBody>
      </p:sp>
    </p:spTree>
    <p:extLst>
      <p:ext uri="{BB962C8B-B14F-4D97-AF65-F5344CB8AC3E}">
        <p14:creationId xmlns:p14="http://schemas.microsoft.com/office/powerpoint/2010/main" val="1658256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96" y="133350"/>
            <a:ext cx="28575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771346" y="838200"/>
            <a:ext cx="1676399" cy="1200329"/>
          </a:xfrm>
          <a:prstGeom prst="rect">
            <a:avLst/>
          </a:prstGeom>
          <a:noFill/>
        </p:spPr>
        <p:txBody>
          <a:bodyPr wrap="square" rtlCol="0">
            <a:spAutoFit/>
          </a:bodyPr>
          <a:lstStyle/>
          <a:p>
            <a:pPr algn="ctr"/>
            <a:r>
              <a:rPr lang="en-US" sz="7200" dirty="0">
                <a:latin typeface="Abecedary" pitchFamily="2" charset="0"/>
              </a:rPr>
              <a:t>25</a:t>
            </a:r>
          </a:p>
        </p:txBody>
      </p:sp>
      <p:sp>
        <p:nvSpPr>
          <p:cNvPr id="9" name="TextBox 8"/>
          <p:cNvSpPr txBox="1"/>
          <p:nvPr/>
        </p:nvSpPr>
        <p:spPr>
          <a:xfrm rot="21262413">
            <a:off x="573934" y="1613293"/>
            <a:ext cx="2124255" cy="646331"/>
          </a:xfrm>
          <a:prstGeom prst="rect">
            <a:avLst/>
          </a:prstGeom>
          <a:noFill/>
        </p:spPr>
        <p:txBody>
          <a:bodyPr wrap="square" rtlCol="0">
            <a:spAutoFit/>
          </a:bodyPr>
          <a:lstStyle/>
          <a:p>
            <a:pPr algn="ctr"/>
            <a:r>
              <a:rPr lang="en-US" sz="3600" dirty="0">
                <a:latin typeface="Abecedary" pitchFamily="2" charset="0"/>
              </a:rPr>
              <a:t>years</a:t>
            </a:r>
          </a:p>
        </p:txBody>
      </p:sp>
      <p:sp>
        <p:nvSpPr>
          <p:cNvPr id="22" name="TextBox 21"/>
          <p:cNvSpPr txBox="1"/>
          <p:nvPr/>
        </p:nvSpPr>
        <p:spPr>
          <a:xfrm>
            <a:off x="5672978" y="2286000"/>
            <a:ext cx="3471022" cy="830997"/>
          </a:xfrm>
          <a:prstGeom prst="rect">
            <a:avLst/>
          </a:prstGeom>
          <a:noFill/>
        </p:spPr>
        <p:txBody>
          <a:bodyPr wrap="square" rtlCol="0">
            <a:spAutoFit/>
          </a:bodyPr>
          <a:lstStyle/>
          <a:p>
            <a:r>
              <a:rPr lang="en-US" sz="2400" dirty="0">
                <a:latin typeface="Comic Sans MS" panose="030F0702030302020204" pitchFamily="66" charset="0"/>
              </a:rPr>
              <a:t>Andrea Hillman</a:t>
            </a:r>
          </a:p>
          <a:p>
            <a:r>
              <a:rPr lang="en-US" sz="2400" dirty="0">
                <a:latin typeface="Comic Sans MS" panose="030F0702030302020204" pitchFamily="66" charset="0"/>
              </a:rPr>
              <a:t>Kim </a:t>
            </a:r>
            <a:r>
              <a:rPr lang="en-US" sz="2400" dirty="0" err="1">
                <a:latin typeface="Comic Sans MS" panose="030F0702030302020204" pitchFamily="66" charset="0"/>
              </a:rPr>
              <a:t>Teitelman</a:t>
            </a:r>
            <a:endParaRPr lang="en-US" sz="2400" dirty="0">
              <a:latin typeface="Comic Sans MS" panose="030F0702030302020204" pitchFamily="66" charset="0"/>
            </a:endParaRPr>
          </a:p>
        </p:txBody>
      </p:sp>
      <p:sp>
        <p:nvSpPr>
          <p:cNvPr id="27" name="TextBox 26"/>
          <p:cNvSpPr txBox="1"/>
          <p:nvPr/>
        </p:nvSpPr>
        <p:spPr>
          <a:xfrm>
            <a:off x="3124200" y="2314039"/>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STEVENS</a:t>
            </a:r>
          </a:p>
        </p:txBody>
      </p:sp>
      <p:sp>
        <p:nvSpPr>
          <p:cNvPr id="2" name="TextBox 1">
            <a:extLst>
              <a:ext uri="{FF2B5EF4-FFF2-40B4-BE49-F238E27FC236}">
                <a16:creationId xmlns:a16="http://schemas.microsoft.com/office/drawing/2014/main" id="{382B835E-214A-69CF-8785-A2D2F397C15B}"/>
              </a:ext>
            </a:extLst>
          </p:cNvPr>
          <p:cNvSpPr txBox="1"/>
          <p:nvPr/>
        </p:nvSpPr>
        <p:spPr>
          <a:xfrm>
            <a:off x="5562600" y="616803"/>
            <a:ext cx="3121398" cy="830997"/>
          </a:xfrm>
          <a:prstGeom prst="rect">
            <a:avLst/>
          </a:prstGeom>
          <a:noFill/>
        </p:spPr>
        <p:txBody>
          <a:bodyPr wrap="square" rtlCol="0">
            <a:spAutoFit/>
          </a:bodyPr>
          <a:lstStyle/>
          <a:p>
            <a:r>
              <a:rPr lang="en-US" sz="2400" dirty="0">
                <a:latin typeface="Comic Sans MS" panose="030F0702030302020204" pitchFamily="66" charset="0"/>
              </a:rPr>
              <a:t>Kim </a:t>
            </a:r>
            <a:r>
              <a:rPr lang="en-US" sz="2400" dirty="0" err="1">
                <a:latin typeface="Comic Sans MS" panose="030F0702030302020204" pitchFamily="66" charset="0"/>
              </a:rPr>
              <a:t>Antol</a:t>
            </a:r>
            <a:endParaRPr lang="en-US" sz="2400" dirty="0">
              <a:latin typeface="Comic Sans MS" panose="030F0702030302020204" pitchFamily="66" charset="0"/>
            </a:endParaRPr>
          </a:p>
          <a:p>
            <a:r>
              <a:rPr lang="en-US" sz="2400" dirty="0">
                <a:latin typeface="Comic Sans MS" panose="030F0702030302020204" pitchFamily="66" charset="0"/>
              </a:rPr>
              <a:t>Adele </a:t>
            </a:r>
            <a:r>
              <a:rPr lang="en-US" sz="2400" dirty="0" err="1">
                <a:latin typeface="Comic Sans MS" panose="030F0702030302020204" pitchFamily="66" charset="0"/>
              </a:rPr>
              <a:t>Gali</a:t>
            </a:r>
            <a:endParaRPr lang="en-US" sz="2400" dirty="0">
              <a:latin typeface="Comic Sans MS" panose="030F0702030302020204" pitchFamily="66" charset="0"/>
            </a:endParaRPr>
          </a:p>
        </p:txBody>
      </p:sp>
      <p:sp>
        <p:nvSpPr>
          <p:cNvPr id="3" name="TextBox 2">
            <a:extLst>
              <a:ext uri="{FF2B5EF4-FFF2-40B4-BE49-F238E27FC236}">
                <a16:creationId xmlns:a16="http://schemas.microsoft.com/office/drawing/2014/main" id="{149D7899-1042-1F89-F154-8B7B6119509A}"/>
              </a:ext>
            </a:extLst>
          </p:cNvPr>
          <p:cNvSpPr txBox="1"/>
          <p:nvPr/>
        </p:nvSpPr>
        <p:spPr>
          <a:xfrm>
            <a:off x="3093384" y="764738"/>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RHHS</a:t>
            </a:r>
          </a:p>
        </p:txBody>
      </p:sp>
    </p:spTree>
    <p:extLst>
      <p:ext uri="{BB962C8B-B14F-4D97-AF65-F5344CB8AC3E}">
        <p14:creationId xmlns:p14="http://schemas.microsoft.com/office/powerpoint/2010/main" val="2830384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699" y="138872"/>
            <a:ext cx="2599721" cy="4081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41900" y="552271"/>
            <a:ext cx="1676399" cy="1200329"/>
          </a:xfrm>
          <a:prstGeom prst="rect">
            <a:avLst/>
          </a:prstGeom>
          <a:noFill/>
        </p:spPr>
        <p:txBody>
          <a:bodyPr wrap="square" rtlCol="0">
            <a:spAutoFit/>
          </a:bodyPr>
          <a:lstStyle/>
          <a:p>
            <a:pPr algn="ctr"/>
            <a:r>
              <a:rPr lang="en-US" sz="7200" dirty="0">
                <a:solidFill>
                  <a:schemeClr val="bg1"/>
                </a:solidFill>
                <a:latin typeface="Abecedary" pitchFamily="2" charset="0"/>
              </a:rPr>
              <a:t>30</a:t>
            </a:r>
          </a:p>
        </p:txBody>
      </p:sp>
      <p:sp>
        <p:nvSpPr>
          <p:cNvPr id="7" name="TextBox 6"/>
          <p:cNvSpPr txBox="1"/>
          <p:nvPr/>
        </p:nvSpPr>
        <p:spPr>
          <a:xfrm rot="21262413">
            <a:off x="573934" y="1397977"/>
            <a:ext cx="2124255" cy="646331"/>
          </a:xfrm>
          <a:prstGeom prst="rect">
            <a:avLst/>
          </a:prstGeom>
          <a:noFill/>
        </p:spPr>
        <p:txBody>
          <a:bodyPr wrap="square" rtlCol="0">
            <a:spAutoFit/>
          </a:bodyPr>
          <a:lstStyle/>
          <a:p>
            <a:pPr algn="ctr"/>
            <a:r>
              <a:rPr lang="en-US" sz="3600" dirty="0">
                <a:solidFill>
                  <a:schemeClr val="bg1"/>
                </a:solidFill>
                <a:latin typeface="Abecedary" pitchFamily="2" charset="0"/>
              </a:rPr>
              <a:t>years</a:t>
            </a:r>
          </a:p>
        </p:txBody>
      </p:sp>
      <p:sp>
        <p:nvSpPr>
          <p:cNvPr id="18" name="TextBox 17"/>
          <p:cNvSpPr txBox="1"/>
          <p:nvPr/>
        </p:nvSpPr>
        <p:spPr>
          <a:xfrm>
            <a:off x="5562600" y="986135"/>
            <a:ext cx="3121398" cy="461665"/>
          </a:xfrm>
          <a:prstGeom prst="rect">
            <a:avLst/>
          </a:prstGeom>
          <a:noFill/>
        </p:spPr>
        <p:txBody>
          <a:bodyPr wrap="square" rtlCol="0">
            <a:spAutoFit/>
          </a:bodyPr>
          <a:lstStyle/>
          <a:p>
            <a:r>
              <a:rPr lang="en-US" sz="2400" dirty="0">
                <a:latin typeface="Comic Sans MS" panose="030F0702030302020204" pitchFamily="66" charset="0"/>
              </a:rPr>
              <a:t>John Reiser</a:t>
            </a:r>
          </a:p>
        </p:txBody>
      </p:sp>
      <p:sp>
        <p:nvSpPr>
          <p:cNvPr id="20" name="TextBox 19"/>
          <p:cNvSpPr txBox="1"/>
          <p:nvPr/>
        </p:nvSpPr>
        <p:spPr>
          <a:xfrm>
            <a:off x="5672978" y="2286000"/>
            <a:ext cx="3242422" cy="830997"/>
          </a:xfrm>
          <a:prstGeom prst="rect">
            <a:avLst/>
          </a:prstGeom>
          <a:noFill/>
        </p:spPr>
        <p:txBody>
          <a:bodyPr wrap="square" rtlCol="0">
            <a:spAutoFit/>
          </a:bodyPr>
          <a:lstStyle/>
          <a:p>
            <a:r>
              <a:rPr lang="en-US" sz="2400" dirty="0">
                <a:latin typeface="Comic Sans MS" panose="030F0702030302020204" pitchFamily="66" charset="0"/>
              </a:rPr>
              <a:t>Tyrrell White</a:t>
            </a:r>
          </a:p>
          <a:p>
            <a:r>
              <a:rPr lang="en-US" sz="2400" dirty="0">
                <a:latin typeface="Comic Sans MS" panose="030F0702030302020204" pitchFamily="66" charset="0"/>
              </a:rPr>
              <a:t>Cari </a:t>
            </a:r>
            <a:r>
              <a:rPr lang="en-US" sz="2400" dirty="0" err="1">
                <a:latin typeface="Comic Sans MS" panose="030F0702030302020204" pitchFamily="66" charset="0"/>
              </a:rPr>
              <a:t>Willson</a:t>
            </a:r>
            <a:endParaRPr lang="en-US" sz="2400" dirty="0">
              <a:latin typeface="Comic Sans MS" panose="030F0702030302020204" pitchFamily="66" charset="0"/>
            </a:endParaRPr>
          </a:p>
        </p:txBody>
      </p:sp>
      <p:sp>
        <p:nvSpPr>
          <p:cNvPr id="23" name="TextBox 22"/>
          <p:cNvSpPr txBox="1"/>
          <p:nvPr/>
        </p:nvSpPr>
        <p:spPr>
          <a:xfrm>
            <a:off x="3093384" y="1005006"/>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RHHS</a:t>
            </a:r>
          </a:p>
        </p:txBody>
      </p:sp>
      <p:sp>
        <p:nvSpPr>
          <p:cNvPr id="25" name="TextBox 24"/>
          <p:cNvSpPr txBox="1"/>
          <p:nvPr/>
        </p:nvSpPr>
        <p:spPr>
          <a:xfrm>
            <a:off x="3086100" y="2357734"/>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GMS</a:t>
            </a:r>
          </a:p>
        </p:txBody>
      </p:sp>
      <p:sp>
        <p:nvSpPr>
          <p:cNvPr id="2" name="TextBox 1">
            <a:extLst>
              <a:ext uri="{FF2B5EF4-FFF2-40B4-BE49-F238E27FC236}">
                <a16:creationId xmlns:a16="http://schemas.microsoft.com/office/drawing/2014/main" id="{6522A617-7C6F-823B-79DC-52CD22757025}"/>
              </a:ext>
            </a:extLst>
          </p:cNvPr>
          <p:cNvSpPr txBox="1"/>
          <p:nvPr/>
        </p:nvSpPr>
        <p:spPr>
          <a:xfrm>
            <a:off x="5711078" y="3729335"/>
            <a:ext cx="3242422" cy="461665"/>
          </a:xfrm>
          <a:prstGeom prst="rect">
            <a:avLst/>
          </a:prstGeom>
          <a:noFill/>
        </p:spPr>
        <p:txBody>
          <a:bodyPr wrap="square" rtlCol="0">
            <a:spAutoFit/>
          </a:bodyPr>
          <a:lstStyle/>
          <a:p>
            <a:r>
              <a:rPr lang="en-US" sz="2400" dirty="0">
                <a:latin typeface="Comic Sans MS" panose="030F0702030302020204" pitchFamily="66" charset="0"/>
              </a:rPr>
              <a:t>Amy </a:t>
            </a:r>
            <a:r>
              <a:rPr lang="en-US" sz="2400" dirty="0" err="1">
                <a:latin typeface="Comic Sans MS" panose="030F0702030302020204" pitchFamily="66" charset="0"/>
              </a:rPr>
              <a:t>Churyk</a:t>
            </a:r>
            <a:endParaRPr lang="en-US" sz="2400" dirty="0">
              <a:latin typeface="Comic Sans MS" panose="030F0702030302020204" pitchFamily="66" charset="0"/>
            </a:endParaRPr>
          </a:p>
        </p:txBody>
      </p:sp>
      <p:sp>
        <p:nvSpPr>
          <p:cNvPr id="3" name="TextBox 2">
            <a:extLst>
              <a:ext uri="{FF2B5EF4-FFF2-40B4-BE49-F238E27FC236}">
                <a16:creationId xmlns:a16="http://schemas.microsoft.com/office/drawing/2014/main" id="{42B880FC-60DE-C0B9-3B47-A79FB8BC8FF0}"/>
              </a:ext>
            </a:extLst>
          </p:cNvPr>
          <p:cNvSpPr txBox="1"/>
          <p:nvPr/>
        </p:nvSpPr>
        <p:spPr>
          <a:xfrm>
            <a:off x="3124200" y="3736537"/>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STEVENS</a:t>
            </a:r>
          </a:p>
        </p:txBody>
      </p:sp>
    </p:spTree>
    <p:extLst>
      <p:ext uri="{BB962C8B-B14F-4D97-AF65-F5344CB8AC3E}">
        <p14:creationId xmlns:p14="http://schemas.microsoft.com/office/powerpoint/2010/main" val="2830384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60338"/>
            <a:ext cx="2435225" cy="411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762001" y="720804"/>
            <a:ext cx="1676399" cy="1107996"/>
          </a:xfrm>
          <a:prstGeom prst="rect">
            <a:avLst/>
          </a:prstGeom>
          <a:noFill/>
        </p:spPr>
        <p:txBody>
          <a:bodyPr wrap="square" rtlCol="0">
            <a:spAutoFit/>
          </a:bodyPr>
          <a:lstStyle/>
          <a:p>
            <a:pPr algn="ctr"/>
            <a:r>
              <a:rPr lang="en-US" sz="6600" dirty="0">
                <a:solidFill>
                  <a:schemeClr val="bg1"/>
                </a:solidFill>
                <a:latin typeface="Abecedary" pitchFamily="2" charset="0"/>
              </a:rPr>
              <a:t>35</a:t>
            </a:r>
          </a:p>
        </p:txBody>
      </p:sp>
      <p:sp>
        <p:nvSpPr>
          <p:cNvPr id="12" name="TextBox 11"/>
          <p:cNvSpPr txBox="1"/>
          <p:nvPr/>
        </p:nvSpPr>
        <p:spPr>
          <a:xfrm rot="21262413">
            <a:off x="573934" y="1384692"/>
            <a:ext cx="2124255" cy="646331"/>
          </a:xfrm>
          <a:prstGeom prst="rect">
            <a:avLst/>
          </a:prstGeom>
          <a:noFill/>
        </p:spPr>
        <p:txBody>
          <a:bodyPr wrap="square" rtlCol="0">
            <a:spAutoFit/>
          </a:bodyPr>
          <a:lstStyle/>
          <a:p>
            <a:pPr algn="ctr"/>
            <a:r>
              <a:rPr lang="en-US" sz="3600" dirty="0">
                <a:solidFill>
                  <a:schemeClr val="bg1"/>
                </a:solidFill>
                <a:latin typeface="Abecedary" pitchFamily="2" charset="0"/>
              </a:rPr>
              <a:t>years</a:t>
            </a:r>
          </a:p>
        </p:txBody>
      </p:sp>
      <p:sp>
        <p:nvSpPr>
          <p:cNvPr id="2" name="TextBox 1">
            <a:extLst>
              <a:ext uri="{FF2B5EF4-FFF2-40B4-BE49-F238E27FC236}">
                <a16:creationId xmlns:a16="http://schemas.microsoft.com/office/drawing/2014/main" id="{A0AD27CD-A5F8-73DB-479C-69045C27CE0C}"/>
              </a:ext>
            </a:extLst>
          </p:cNvPr>
          <p:cNvSpPr txBox="1"/>
          <p:nvPr/>
        </p:nvSpPr>
        <p:spPr>
          <a:xfrm>
            <a:off x="5562600" y="986135"/>
            <a:ext cx="3121398" cy="461665"/>
          </a:xfrm>
          <a:prstGeom prst="rect">
            <a:avLst/>
          </a:prstGeom>
          <a:noFill/>
        </p:spPr>
        <p:txBody>
          <a:bodyPr wrap="square" rtlCol="0">
            <a:spAutoFit/>
          </a:bodyPr>
          <a:lstStyle/>
          <a:p>
            <a:r>
              <a:rPr lang="en-US" sz="2400" dirty="0">
                <a:latin typeface="Comic Sans MS" panose="030F0702030302020204" pitchFamily="66" charset="0"/>
              </a:rPr>
              <a:t>Don Brown</a:t>
            </a:r>
          </a:p>
        </p:txBody>
      </p:sp>
      <p:sp>
        <p:nvSpPr>
          <p:cNvPr id="3" name="TextBox 2">
            <a:extLst>
              <a:ext uri="{FF2B5EF4-FFF2-40B4-BE49-F238E27FC236}">
                <a16:creationId xmlns:a16="http://schemas.microsoft.com/office/drawing/2014/main" id="{256BC249-14A0-093A-A107-2A3E12FCE63E}"/>
              </a:ext>
            </a:extLst>
          </p:cNvPr>
          <p:cNvSpPr txBox="1"/>
          <p:nvPr/>
        </p:nvSpPr>
        <p:spPr>
          <a:xfrm>
            <a:off x="3093384" y="1005006"/>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RHHS</a:t>
            </a:r>
          </a:p>
        </p:txBody>
      </p:sp>
    </p:spTree>
    <p:extLst>
      <p:ext uri="{BB962C8B-B14F-4D97-AF65-F5344CB8AC3E}">
        <p14:creationId xmlns:p14="http://schemas.microsoft.com/office/powerpoint/2010/main" val="283038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Free Award Ribbon Png, Download Free Award Ribbon Png png images, Free  ClipArts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Free Award Ribbon Png, Download Free Award Ribbon Png png images, Free  ClipArts on Clipart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838200" y="835181"/>
            <a:ext cx="1676399" cy="1200329"/>
          </a:xfrm>
          <a:prstGeom prst="rect">
            <a:avLst/>
          </a:prstGeom>
          <a:noFill/>
        </p:spPr>
        <p:txBody>
          <a:bodyPr wrap="square" rtlCol="0">
            <a:spAutoFit/>
          </a:bodyPr>
          <a:lstStyle/>
          <a:p>
            <a:pPr algn="ctr"/>
            <a:r>
              <a:rPr lang="en-US" sz="7200" dirty="0">
                <a:solidFill>
                  <a:schemeClr val="bg1"/>
                </a:solidFill>
                <a:latin typeface="Abecedary" pitchFamily="2" charset="0"/>
              </a:rPr>
              <a:t>35+</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5" y="160337"/>
            <a:ext cx="3801935" cy="470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066801" y="762000"/>
            <a:ext cx="1676399" cy="1107996"/>
          </a:xfrm>
          <a:prstGeom prst="rect">
            <a:avLst/>
          </a:prstGeom>
          <a:noFill/>
        </p:spPr>
        <p:txBody>
          <a:bodyPr wrap="square" rtlCol="0">
            <a:spAutoFit/>
          </a:bodyPr>
          <a:lstStyle/>
          <a:p>
            <a:pPr algn="ctr"/>
            <a:r>
              <a:rPr lang="en-US" sz="6600" dirty="0">
                <a:latin typeface="Abecedary" pitchFamily="2" charset="0"/>
              </a:rPr>
              <a:t>40</a:t>
            </a:r>
          </a:p>
        </p:txBody>
      </p:sp>
      <p:sp>
        <p:nvSpPr>
          <p:cNvPr id="9" name="TextBox 8"/>
          <p:cNvSpPr txBox="1"/>
          <p:nvPr/>
        </p:nvSpPr>
        <p:spPr>
          <a:xfrm rot="21262413">
            <a:off x="897178" y="1550377"/>
            <a:ext cx="2124255" cy="646331"/>
          </a:xfrm>
          <a:prstGeom prst="rect">
            <a:avLst/>
          </a:prstGeom>
          <a:noFill/>
        </p:spPr>
        <p:txBody>
          <a:bodyPr wrap="square" rtlCol="0">
            <a:spAutoFit/>
          </a:bodyPr>
          <a:lstStyle/>
          <a:p>
            <a:pPr algn="ctr"/>
            <a:r>
              <a:rPr lang="en-US" sz="3600" dirty="0">
                <a:latin typeface="Abecedary" pitchFamily="2" charset="0"/>
              </a:rPr>
              <a:t>years</a:t>
            </a:r>
          </a:p>
        </p:txBody>
      </p:sp>
      <p:sp>
        <p:nvSpPr>
          <p:cNvPr id="21" name="TextBox 20"/>
          <p:cNvSpPr txBox="1"/>
          <p:nvPr/>
        </p:nvSpPr>
        <p:spPr>
          <a:xfrm>
            <a:off x="5372100" y="1066800"/>
            <a:ext cx="3039935" cy="461665"/>
          </a:xfrm>
          <a:prstGeom prst="rect">
            <a:avLst/>
          </a:prstGeom>
          <a:noFill/>
        </p:spPr>
        <p:txBody>
          <a:bodyPr wrap="square" rtlCol="0">
            <a:spAutoFit/>
          </a:bodyPr>
          <a:lstStyle/>
          <a:p>
            <a:r>
              <a:rPr lang="en-US" sz="2400" dirty="0">
                <a:latin typeface="Comic Sans MS" panose="030F0702030302020204" pitchFamily="66" charset="0"/>
              </a:rPr>
              <a:t>Jeannie Robertson </a:t>
            </a:r>
          </a:p>
        </p:txBody>
      </p:sp>
      <p:sp>
        <p:nvSpPr>
          <p:cNvPr id="26" name="TextBox 25"/>
          <p:cNvSpPr txBox="1"/>
          <p:nvPr/>
        </p:nvSpPr>
        <p:spPr>
          <a:xfrm>
            <a:off x="2895600" y="1066800"/>
            <a:ext cx="26289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GMS</a:t>
            </a:r>
          </a:p>
        </p:txBody>
      </p:sp>
    </p:spTree>
    <p:extLst>
      <p:ext uri="{BB962C8B-B14F-4D97-AF65-F5344CB8AC3E}">
        <p14:creationId xmlns:p14="http://schemas.microsoft.com/office/powerpoint/2010/main" val="2830384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228600"/>
            <a:ext cx="52578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RHTA MEETINGS</a:t>
            </a:r>
          </a:p>
        </p:txBody>
      </p:sp>
      <p:sp>
        <p:nvSpPr>
          <p:cNvPr id="6" name="TextBox 5"/>
          <p:cNvSpPr txBox="1"/>
          <p:nvPr/>
        </p:nvSpPr>
        <p:spPr>
          <a:xfrm>
            <a:off x="0" y="914400"/>
            <a:ext cx="9144000" cy="954107"/>
          </a:xfrm>
          <a:prstGeom prst="rect">
            <a:avLst/>
          </a:prstGeom>
          <a:noFill/>
        </p:spPr>
        <p:txBody>
          <a:bodyPr wrap="square" rtlCol="0">
            <a:spAutoFit/>
          </a:bodyPr>
          <a:lstStyle/>
          <a:p>
            <a:pPr algn="ctr"/>
            <a:r>
              <a:rPr lang="en-US" sz="2800" dirty="0">
                <a:solidFill>
                  <a:srgbClr val="7030A0"/>
                </a:solidFill>
                <a:latin typeface="Bookman Old Style" panose="02050604050505020204" pitchFamily="18" charset="0"/>
              </a:rPr>
              <a:t>4</a:t>
            </a:r>
            <a:r>
              <a:rPr lang="en-US" sz="2800" baseline="30000" dirty="0">
                <a:solidFill>
                  <a:srgbClr val="7030A0"/>
                </a:solidFill>
                <a:latin typeface="Bookman Old Style" panose="02050604050505020204" pitchFamily="18" charset="0"/>
              </a:rPr>
              <a:t>TH</a:t>
            </a:r>
            <a:r>
              <a:rPr lang="en-US" sz="2800" dirty="0">
                <a:solidFill>
                  <a:srgbClr val="7030A0"/>
                </a:solidFill>
                <a:latin typeface="Bookman Old Style" panose="02050604050505020204" pitchFamily="18" charset="0"/>
              </a:rPr>
              <a:t> Wednesday of every month at GMS</a:t>
            </a:r>
          </a:p>
          <a:p>
            <a:pPr algn="ctr"/>
            <a:r>
              <a:rPr lang="en-US" sz="2800" dirty="0">
                <a:solidFill>
                  <a:srgbClr val="7030A0"/>
                </a:solidFill>
                <a:latin typeface="Bookman Old Style" panose="02050604050505020204" pitchFamily="18" charset="0"/>
              </a:rPr>
              <a:t> library media center 3:45</a:t>
            </a:r>
          </a:p>
        </p:txBody>
      </p:sp>
      <p:sp>
        <p:nvSpPr>
          <p:cNvPr id="5" name="TextBox 4"/>
          <p:cNvSpPr txBox="1"/>
          <p:nvPr/>
        </p:nvSpPr>
        <p:spPr>
          <a:xfrm>
            <a:off x="0" y="6182380"/>
            <a:ext cx="9144000" cy="523220"/>
          </a:xfrm>
          <a:prstGeom prst="rect">
            <a:avLst/>
          </a:prstGeom>
          <a:noFill/>
        </p:spPr>
        <p:txBody>
          <a:bodyPr wrap="square" rtlCol="0">
            <a:spAutoFit/>
          </a:bodyPr>
          <a:lstStyle/>
          <a:p>
            <a:pPr algn="ctr"/>
            <a:r>
              <a:rPr lang="en-US" sz="2800" dirty="0">
                <a:solidFill>
                  <a:srgbClr val="7030A0"/>
                </a:solidFill>
                <a:latin typeface="Bookman Old Style" panose="02050604050505020204" pitchFamily="18" charset="0"/>
              </a:rPr>
              <a:t>Schedules will also be posted in your building</a:t>
            </a:r>
          </a:p>
        </p:txBody>
      </p:sp>
      <p:sp>
        <p:nvSpPr>
          <p:cNvPr id="7" name="TextBox 6"/>
          <p:cNvSpPr txBox="1"/>
          <p:nvPr/>
        </p:nvSpPr>
        <p:spPr>
          <a:xfrm>
            <a:off x="152400" y="2209801"/>
            <a:ext cx="4299397" cy="553998"/>
          </a:xfrm>
          <a:prstGeom prst="rect">
            <a:avLst/>
          </a:prstGeom>
          <a:noFill/>
        </p:spPr>
        <p:txBody>
          <a:bodyPr wrap="square" rtlCol="0">
            <a:spAutoFit/>
          </a:bodyPr>
          <a:lstStyle/>
          <a:p>
            <a:r>
              <a:rPr lang="en-US" sz="3000" dirty="0">
                <a:latin typeface="Bookman Old Style" panose="02050604050505020204" pitchFamily="18" charset="0"/>
              </a:rPr>
              <a:t>September 28</a:t>
            </a:r>
            <a:r>
              <a:rPr lang="en-US" sz="3000" baseline="30000" dirty="0">
                <a:latin typeface="Bookman Old Style" panose="02050604050505020204" pitchFamily="18" charset="0"/>
              </a:rPr>
              <a:t>th</a:t>
            </a:r>
            <a:r>
              <a:rPr lang="en-US" sz="3000" dirty="0">
                <a:latin typeface="Bookman Old Style" panose="02050604050505020204" pitchFamily="18" charset="0"/>
              </a:rPr>
              <a:t>  </a:t>
            </a:r>
          </a:p>
        </p:txBody>
      </p:sp>
      <p:sp>
        <p:nvSpPr>
          <p:cNvPr id="8" name="TextBox 7"/>
          <p:cNvSpPr txBox="1"/>
          <p:nvPr/>
        </p:nvSpPr>
        <p:spPr>
          <a:xfrm>
            <a:off x="152400" y="2932332"/>
            <a:ext cx="4299397" cy="584775"/>
          </a:xfrm>
          <a:prstGeom prst="rect">
            <a:avLst/>
          </a:prstGeom>
          <a:noFill/>
        </p:spPr>
        <p:txBody>
          <a:bodyPr wrap="square" rtlCol="0">
            <a:spAutoFit/>
          </a:bodyPr>
          <a:lstStyle/>
          <a:p>
            <a:r>
              <a:rPr lang="en-US" sz="3200" dirty="0">
                <a:latin typeface="Bookman Old Style" panose="02050604050505020204" pitchFamily="18" charset="0"/>
              </a:rPr>
              <a:t>October 26</a:t>
            </a:r>
            <a:r>
              <a:rPr lang="en-US" sz="3200" baseline="30000" dirty="0">
                <a:latin typeface="Bookman Old Style" panose="02050604050505020204" pitchFamily="18" charset="0"/>
              </a:rPr>
              <a:t>th</a:t>
            </a:r>
            <a:r>
              <a:rPr lang="en-US" sz="3200" dirty="0">
                <a:latin typeface="Bookman Old Style" panose="02050604050505020204" pitchFamily="18" charset="0"/>
              </a:rPr>
              <a:t> </a:t>
            </a:r>
          </a:p>
        </p:txBody>
      </p:sp>
      <p:sp>
        <p:nvSpPr>
          <p:cNvPr id="9" name="TextBox 8"/>
          <p:cNvSpPr txBox="1"/>
          <p:nvPr/>
        </p:nvSpPr>
        <p:spPr>
          <a:xfrm>
            <a:off x="184597" y="3694332"/>
            <a:ext cx="4800600" cy="584775"/>
          </a:xfrm>
          <a:prstGeom prst="rect">
            <a:avLst/>
          </a:prstGeom>
          <a:noFill/>
        </p:spPr>
        <p:txBody>
          <a:bodyPr wrap="square" rtlCol="0">
            <a:spAutoFit/>
          </a:bodyPr>
          <a:lstStyle/>
          <a:p>
            <a:r>
              <a:rPr lang="en-US" sz="3200" dirty="0">
                <a:latin typeface="Bookman Old Style" panose="02050604050505020204" pitchFamily="18" charset="0"/>
              </a:rPr>
              <a:t>November –</a:t>
            </a:r>
            <a:r>
              <a:rPr lang="en-US" sz="2400" dirty="0">
                <a:latin typeface="Bookman Old Style" panose="02050604050505020204" pitchFamily="18" charset="0"/>
              </a:rPr>
              <a:t>no meeting </a:t>
            </a:r>
          </a:p>
        </p:txBody>
      </p:sp>
      <p:sp>
        <p:nvSpPr>
          <p:cNvPr id="10" name="TextBox 9"/>
          <p:cNvSpPr txBox="1"/>
          <p:nvPr/>
        </p:nvSpPr>
        <p:spPr>
          <a:xfrm>
            <a:off x="184597" y="4456332"/>
            <a:ext cx="4876800" cy="584775"/>
          </a:xfrm>
          <a:prstGeom prst="rect">
            <a:avLst/>
          </a:prstGeom>
          <a:noFill/>
        </p:spPr>
        <p:txBody>
          <a:bodyPr wrap="square" rtlCol="0">
            <a:spAutoFit/>
          </a:bodyPr>
          <a:lstStyle/>
          <a:p>
            <a:r>
              <a:rPr lang="en-US" sz="3200" dirty="0">
                <a:latin typeface="Bookman Old Style" panose="02050604050505020204" pitchFamily="18" charset="0"/>
              </a:rPr>
              <a:t>December –</a:t>
            </a:r>
            <a:r>
              <a:rPr lang="en-US" sz="2400" dirty="0">
                <a:latin typeface="Bookman Old Style" panose="02050604050505020204" pitchFamily="18" charset="0"/>
              </a:rPr>
              <a:t>no meeting</a:t>
            </a:r>
          </a:p>
        </p:txBody>
      </p:sp>
      <p:sp>
        <p:nvSpPr>
          <p:cNvPr id="15" name="TextBox 14"/>
          <p:cNvSpPr txBox="1"/>
          <p:nvPr/>
        </p:nvSpPr>
        <p:spPr>
          <a:xfrm>
            <a:off x="4953000" y="2209800"/>
            <a:ext cx="3613597" cy="553998"/>
          </a:xfrm>
          <a:prstGeom prst="rect">
            <a:avLst/>
          </a:prstGeom>
          <a:noFill/>
        </p:spPr>
        <p:txBody>
          <a:bodyPr wrap="square" rtlCol="0">
            <a:spAutoFit/>
          </a:bodyPr>
          <a:lstStyle/>
          <a:p>
            <a:r>
              <a:rPr lang="en-US" sz="3000" dirty="0">
                <a:latin typeface="Bookman Old Style" panose="02050604050505020204" pitchFamily="18" charset="0"/>
              </a:rPr>
              <a:t>January 25</a:t>
            </a:r>
            <a:r>
              <a:rPr lang="en-US" sz="3000" baseline="30000" dirty="0">
                <a:latin typeface="Bookman Old Style" panose="02050604050505020204" pitchFamily="18" charset="0"/>
              </a:rPr>
              <a:t>th</a:t>
            </a:r>
            <a:r>
              <a:rPr lang="en-US" sz="3000" dirty="0">
                <a:latin typeface="Bookman Old Style" panose="02050604050505020204" pitchFamily="18" charset="0"/>
              </a:rPr>
              <a:t> </a:t>
            </a:r>
          </a:p>
        </p:txBody>
      </p:sp>
      <p:sp>
        <p:nvSpPr>
          <p:cNvPr id="16" name="TextBox 15"/>
          <p:cNvSpPr txBox="1"/>
          <p:nvPr/>
        </p:nvSpPr>
        <p:spPr>
          <a:xfrm>
            <a:off x="4953000" y="2932331"/>
            <a:ext cx="3461197" cy="584775"/>
          </a:xfrm>
          <a:prstGeom prst="rect">
            <a:avLst/>
          </a:prstGeom>
          <a:noFill/>
        </p:spPr>
        <p:txBody>
          <a:bodyPr wrap="square" rtlCol="0">
            <a:spAutoFit/>
          </a:bodyPr>
          <a:lstStyle/>
          <a:p>
            <a:r>
              <a:rPr lang="en-US" sz="3200" dirty="0">
                <a:latin typeface="Bookman Old Style" panose="02050604050505020204" pitchFamily="18" charset="0"/>
              </a:rPr>
              <a:t>February 22</a:t>
            </a:r>
            <a:r>
              <a:rPr lang="en-US" sz="3200" baseline="30000" dirty="0">
                <a:latin typeface="Bookman Old Style" panose="02050604050505020204" pitchFamily="18" charset="0"/>
              </a:rPr>
              <a:t>nd</a:t>
            </a:r>
            <a:r>
              <a:rPr lang="en-US" sz="3200" dirty="0">
                <a:latin typeface="Bookman Old Style" panose="02050604050505020204" pitchFamily="18" charset="0"/>
              </a:rPr>
              <a:t>   </a:t>
            </a:r>
          </a:p>
        </p:txBody>
      </p:sp>
      <p:sp>
        <p:nvSpPr>
          <p:cNvPr id="17" name="TextBox 16"/>
          <p:cNvSpPr txBox="1"/>
          <p:nvPr/>
        </p:nvSpPr>
        <p:spPr>
          <a:xfrm>
            <a:off x="4985197" y="3694331"/>
            <a:ext cx="4800600" cy="584775"/>
          </a:xfrm>
          <a:prstGeom prst="rect">
            <a:avLst/>
          </a:prstGeom>
          <a:noFill/>
        </p:spPr>
        <p:txBody>
          <a:bodyPr wrap="square" rtlCol="0">
            <a:spAutoFit/>
          </a:bodyPr>
          <a:lstStyle/>
          <a:p>
            <a:r>
              <a:rPr lang="en-US" sz="3200" dirty="0">
                <a:latin typeface="Bookman Old Style" panose="02050604050505020204" pitchFamily="18" charset="0"/>
              </a:rPr>
              <a:t>March 22</a:t>
            </a:r>
            <a:r>
              <a:rPr lang="en-US" sz="3200" baseline="30000" dirty="0">
                <a:latin typeface="Bookman Old Style" panose="02050604050505020204" pitchFamily="18" charset="0"/>
              </a:rPr>
              <a:t>nd</a:t>
            </a:r>
            <a:r>
              <a:rPr lang="en-US" sz="3200" dirty="0">
                <a:latin typeface="Bookman Old Style" panose="02050604050505020204" pitchFamily="18" charset="0"/>
              </a:rPr>
              <a:t>   </a:t>
            </a:r>
          </a:p>
        </p:txBody>
      </p:sp>
      <p:sp>
        <p:nvSpPr>
          <p:cNvPr id="18" name="TextBox 17"/>
          <p:cNvSpPr txBox="1"/>
          <p:nvPr/>
        </p:nvSpPr>
        <p:spPr>
          <a:xfrm>
            <a:off x="4985197" y="4456331"/>
            <a:ext cx="3581400" cy="584775"/>
          </a:xfrm>
          <a:prstGeom prst="rect">
            <a:avLst/>
          </a:prstGeom>
          <a:noFill/>
        </p:spPr>
        <p:txBody>
          <a:bodyPr wrap="square" rtlCol="0">
            <a:spAutoFit/>
          </a:bodyPr>
          <a:lstStyle/>
          <a:p>
            <a:r>
              <a:rPr lang="en-US" sz="3200" dirty="0">
                <a:latin typeface="Bookman Old Style" panose="02050604050505020204" pitchFamily="18" charset="0"/>
              </a:rPr>
              <a:t>April 26</a:t>
            </a:r>
            <a:r>
              <a:rPr lang="en-US" sz="3200" baseline="30000" dirty="0">
                <a:latin typeface="Bookman Old Style" panose="02050604050505020204" pitchFamily="18" charset="0"/>
              </a:rPr>
              <a:t>th</a:t>
            </a:r>
            <a:r>
              <a:rPr lang="en-US" sz="3200" dirty="0">
                <a:latin typeface="Bookman Old Style" panose="02050604050505020204" pitchFamily="18" charset="0"/>
              </a:rPr>
              <a:t> </a:t>
            </a:r>
          </a:p>
        </p:txBody>
      </p:sp>
      <p:sp>
        <p:nvSpPr>
          <p:cNvPr id="19" name="TextBox 18"/>
          <p:cNvSpPr txBox="1"/>
          <p:nvPr/>
        </p:nvSpPr>
        <p:spPr>
          <a:xfrm>
            <a:off x="4985197" y="5206425"/>
            <a:ext cx="4463603" cy="584775"/>
          </a:xfrm>
          <a:prstGeom prst="rect">
            <a:avLst/>
          </a:prstGeom>
          <a:noFill/>
        </p:spPr>
        <p:txBody>
          <a:bodyPr wrap="square" rtlCol="0">
            <a:spAutoFit/>
          </a:bodyPr>
          <a:lstStyle/>
          <a:p>
            <a:r>
              <a:rPr lang="en-US" sz="3200" dirty="0">
                <a:latin typeface="Bookman Old Style" panose="02050604050505020204" pitchFamily="18" charset="0"/>
              </a:rPr>
              <a:t>May 24</a:t>
            </a:r>
            <a:r>
              <a:rPr lang="en-US" sz="3200" baseline="30000" dirty="0">
                <a:latin typeface="Bookman Old Style" panose="02050604050505020204" pitchFamily="18" charset="0"/>
              </a:rPr>
              <a:t>th</a:t>
            </a:r>
            <a:r>
              <a:rPr lang="en-US" sz="3200" dirty="0">
                <a:latin typeface="Bookman Old Style" panose="02050604050505020204" pitchFamily="18" charset="0"/>
              </a:rPr>
              <a:t> ~ </a:t>
            </a:r>
            <a:r>
              <a:rPr lang="en-US" sz="2400" dirty="0">
                <a:latin typeface="Bookman Old Style" panose="02050604050505020204" pitchFamily="18" charset="0"/>
              </a:rPr>
              <a:t>Elections</a:t>
            </a:r>
            <a:r>
              <a:rPr lang="en-US" sz="3200" dirty="0">
                <a:latin typeface="Bookman Old Style" panose="02050604050505020204" pitchFamily="18" charset="0"/>
              </a:rPr>
              <a:t> </a:t>
            </a:r>
          </a:p>
        </p:txBody>
      </p:sp>
      <p:cxnSp>
        <p:nvCxnSpPr>
          <p:cNvPr id="3" name="Straight Connector 2"/>
          <p:cNvCxnSpPr/>
          <p:nvPr/>
        </p:nvCxnSpPr>
        <p:spPr>
          <a:xfrm>
            <a:off x="4572000" y="2209800"/>
            <a:ext cx="0" cy="3581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33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44268"/>
            <a:ext cx="3124200" cy="646331"/>
          </a:xfrm>
          <a:prstGeom prst="rect">
            <a:avLst/>
          </a:prstGeom>
          <a:noFill/>
        </p:spPr>
        <p:txBody>
          <a:bodyPr wrap="square" rtlCol="0">
            <a:spAutoFit/>
          </a:bodyPr>
          <a:lstStyle/>
          <a:p>
            <a:r>
              <a:rPr lang="en-US" sz="3600" dirty="0">
                <a:solidFill>
                  <a:srgbClr val="FF0000"/>
                </a:solidFill>
                <a:latin typeface="Bookman Old Style" panose="02050604050505020204" pitchFamily="18" charset="0"/>
              </a:rPr>
              <a:t>RHTA Social</a:t>
            </a:r>
          </a:p>
        </p:txBody>
      </p:sp>
      <p:sp>
        <p:nvSpPr>
          <p:cNvPr id="6" name="TextBox 5"/>
          <p:cNvSpPr txBox="1"/>
          <p:nvPr/>
        </p:nvSpPr>
        <p:spPr>
          <a:xfrm>
            <a:off x="1066800" y="1066800"/>
            <a:ext cx="6858000" cy="646331"/>
          </a:xfrm>
          <a:prstGeom prst="rect">
            <a:avLst/>
          </a:prstGeom>
          <a:noFill/>
        </p:spPr>
        <p:txBody>
          <a:bodyPr wrap="square" rtlCol="0">
            <a:spAutoFit/>
          </a:bodyPr>
          <a:lstStyle/>
          <a:p>
            <a:pPr algn="ctr"/>
            <a:r>
              <a:rPr lang="en-US" sz="3600" dirty="0">
                <a:solidFill>
                  <a:srgbClr val="7030A0"/>
                </a:solidFill>
                <a:latin typeface="Bookman Old Style" panose="02050604050505020204" pitchFamily="18" charset="0"/>
              </a:rPr>
              <a:t>Friday September 9</a:t>
            </a:r>
            <a:r>
              <a:rPr lang="en-US" sz="3600" baseline="30000" dirty="0">
                <a:solidFill>
                  <a:srgbClr val="7030A0"/>
                </a:solidFill>
                <a:latin typeface="Bookman Old Style" panose="02050604050505020204" pitchFamily="18" charset="0"/>
              </a:rPr>
              <a:t>th</a:t>
            </a:r>
            <a:r>
              <a:rPr lang="en-US" sz="3600" dirty="0">
                <a:solidFill>
                  <a:srgbClr val="7030A0"/>
                </a:solidFill>
                <a:latin typeface="Bookman Old Style" panose="02050604050505020204" pitchFamily="18" charset="0"/>
              </a:rPr>
              <a:t> </a:t>
            </a:r>
          </a:p>
        </p:txBody>
      </p:sp>
      <p:pic>
        <p:nvPicPr>
          <p:cNvPr id="24578" name="Picture 2" descr="http://d2eawub7utcl6.cloudfront.net/s0/uploads/locations/65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083464"/>
            <a:ext cx="3276600" cy="225993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4798874"/>
            <a:ext cx="4038600" cy="1754326"/>
          </a:xfrm>
          <a:prstGeom prst="rect">
            <a:avLst/>
          </a:prstGeom>
          <a:noFill/>
        </p:spPr>
        <p:txBody>
          <a:bodyPr wrap="square" rtlCol="0">
            <a:spAutoFit/>
          </a:bodyPr>
          <a:lstStyle/>
          <a:p>
            <a:pPr algn="ctr"/>
            <a:r>
              <a:rPr lang="en-US" sz="3600" dirty="0">
                <a:solidFill>
                  <a:srgbClr val="7030A0"/>
                </a:solidFill>
                <a:latin typeface="Bookman Old Style" panose="02050604050505020204" pitchFamily="18" charset="0"/>
              </a:rPr>
              <a:t>watch your mailbox for more information</a:t>
            </a:r>
          </a:p>
        </p:txBody>
      </p:sp>
      <p:pic>
        <p:nvPicPr>
          <p:cNvPr id="24580" name="Picture 4" descr="http://www.clipartbest.com/cliparts/Kcn/eMx/KcneMx4di.jpe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7657" y="4910546"/>
            <a:ext cx="2087677" cy="1718854"/>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http://pix.iemoji.com/images/emoji/apple/8.3/256/thumbs-up-sign.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62600" y="5520146"/>
            <a:ext cx="1028700" cy="10287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rot="21027547">
            <a:off x="4596558" y="4649340"/>
            <a:ext cx="4194220" cy="646331"/>
          </a:xfrm>
          <a:prstGeom prst="rect">
            <a:avLst/>
          </a:prstGeom>
          <a:noFill/>
        </p:spPr>
        <p:txBody>
          <a:bodyPr wrap="square" rtlCol="0">
            <a:spAutoFit/>
          </a:bodyPr>
          <a:lstStyle/>
          <a:p>
            <a:r>
              <a:rPr lang="en-US" sz="3600" dirty="0">
                <a:solidFill>
                  <a:srgbClr val="FF0000"/>
                </a:solidFill>
                <a:latin typeface="Bookman Old Style" panose="02050604050505020204" pitchFamily="18" charset="0"/>
              </a:rPr>
              <a:t>Thank you Adele!</a:t>
            </a:r>
          </a:p>
        </p:txBody>
      </p:sp>
      <p:sp>
        <p:nvSpPr>
          <p:cNvPr id="2" name="Rectangle 1"/>
          <p:cNvSpPr/>
          <p:nvPr/>
        </p:nvSpPr>
        <p:spPr>
          <a:xfrm>
            <a:off x="2514600" y="1828800"/>
            <a:ext cx="34290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loud 2"/>
          <p:cNvSpPr/>
          <p:nvPr/>
        </p:nvSpPr>
        <p:spPr>
          <a:xfrm rot="20941959">
            <a:off x="3623265" y="3817809"/>
            <a:ext cx="6981619" cy="5115612"/>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4994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304800"/>
            <a:ext cx="63246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HAVE A GREAT YEAR!</a:t>
            </a:r>
          </a:p>
        </p:txBody>
      </p:sp>
      <p:sp>
        <p:nvSpPr>
          <p:cNvPr id="6" name="TextBox 5"/>
          <p:cNvSpPr txBox="1"/>
          <p:nvPr/>
        </p:nvSpPr>
        <p:spPr>
          <a:xfrm>
            <a:off x="1219200" y="990600"/>
            <a:ext cx="6858000" cy="646331"/>
          </a:xfrm>
          <a:prstGeom prst="rect">
            <a:avLst/>
          </a:prstGeom>
          <a:noFill/>
        </p:spPr>
        <p:txBody>
          <a:bodyPr wrap="square" rtlCol="0">
            <a:spAutoFit/>
          </a:bodyPr>
          <a:lstStyle/>
          <a:p>
            <a:pPr algn="ctr"/>
            <a:r>
              <a:rPr lang="en-US" sz="3600" dirty="0">
                <a:solidFill>
                  <a:srgbClr val="7030A0"/>
                </a:solidFill>
                <a:latin typeface="Bookman Old Style" panose="02050604050505020204" pitchFamily="18" charset="0"/>
              </a:rPr>
              <a:t>We’re here if you need us!</a:t>
            </a:r>
          </a:p>
        </p:txBody>
      </p:sp>
      <p:sp>
        <p:nvSpPr>
          <p:cNvPr id="2" name="AutoShape 4" descr="16 Funny Teacher Memes About School Reopening This Fal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16 Funny Teacher Memes About School Reopening This Fal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16 Funny Teacher Memes About School Reopening This Fall"/>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16 Funny Teacher Memes About School Reopening This Fal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4355" y="1828800"/>
            <a:ext cx="4657725" cy="471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7989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3B3C18-B212-DF76-F5A1-C856375FBF63}"/>
              </a:ext>
            </a:extLst>
          </p:cNvPr>
          <p:cNvSpPr txBox="1"/>
          <p:nvPr/>
        </p:nvSpPr>
        <p:spPr>
          <a:xfrm>
            <a:off x="228600" y="228898"/>
            <a:ext cx="8610600" cy="6801862"/>
          </a:xfrm>
          <a:prstGeom prst="rect">
            <a:avLst/>
          </a:prstGeom>
          <a:noFill/>
        </p:spPr>
        <p:txBody>
          <a:bodyPr wrap="square" rtlCol="0">
            <a:spAutoFit/>
          </a:bodyPr>
          <a:lstStyle/>
          <a:p>
            <a:pPr algn="l" fontAlgn="base"/>
            <a:r>
              <a:rPr lang="en-US" sz="1400" b="1" i="0" dirty="0">
                <a:solidFill>
                  <a:srgbClr val="000000"/>
                </a:solidFill>
                <a:effectLst/>
                <a:latin typeface="Calisto MT" panose="02040603050505030304" pitchFamily="18" charset="0"/>
              </a:rPr>
              <a:t>Weingarten Rights Your Weingarten Rights</a:t>
            </a:r>
          </a:p>
          <a:p>
            <a:pPr algn="l" fontAlgn="base"/>
            <a:endParaRPr lang="en-US" sz="1400" b="1" i="0" dirty="0">
              <a:solidFill>
                <a:srgbClr val="000000"/>
              </a:solidFill>
              <a:effectLst/>
              <a:latin typeface="Calisto MT" panose="02040603050505030304" pitchFamily="18" charset="0"/>
            </a:endParaRPr>
          </a:p>
          <a:p>
            <a:pPr algn="l" fontAlgn="base"/>
            <a:r>
              <a:rPr lang="en-US" sz="1400" b="0" i="0" dirty="0">
                <a:solidFill>
                  <a:srgbClr val="333333"/>
                </a:solidFill>
                <a:effectLst/>
                <a:latin typeface="Calisto MT" panose="02040603050505030304" pitchFamily="18" charset="0"/>
              </a:rPr>
              <a:t>Every member of RHTA (or any union for that matter) has the right to have union representation at certain kinds of meetings.  The Weingarten rights are named after the Supreme Court case bearing that name that was decided in 1975.</a:t>
            </a:r>
          </a:p>
          <a:p>
            <a:pPr algn="l" fontAlgn="base"/>
            <a:endParaRPr lang="en-US" sz="800" b="0" i="0" dirty="0">
              <a:solidFill>
                <a:srgbClr val="333333"/>
              </a:solidFill>
              <a:effectLst/>
              <a:latin typeface="Calisto MT" panose="02040603050505030304" pitchFamily="18" charset="0"/>
            </a:endParaRPr>
          </a:p>
          <a:p>
            <a:pPr algn="l" fontAlgn="base"/>
            <a:r>
              <a:rPr lang="en-US" sz="1400" b="0" i="0" dirty="0">
                <a:solidFill>
                  <a:srgbClr val="333333"/>
                </a:solidFill>
                <a:effectLst/>
                <a:latin typeface="Calisto MT" panose="02040603050505030304" pitchFamily="18" charset="0"/>
              </a:rPr>
              <a:t>In a nutshell, you can ask for and expect union representation (either a building rep or an officer of the union) under the following conditions:</a:t>
            </a:r>
          </a:p>
          <a:p>
            <a:pPr algn="l" fontAlgn="base"/>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The interview/meeting is requested by your supervisor/administration.</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You reasonably believe that the meeting is disciplinary in nature or could jeopardize your job security.</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You, the teacher, have requested union representation.</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r>
              <a:rPr lang="en-US" sz="1400" b="0" i="0" dirty="0">
                <a:solidFill>
                  <a:srgbClr val="333333"/>
                </a:solidFill>
                <a:effectLst/>
                <a:latin typeface="Calisto MT" panose="02040603050505030304" pitchFamily="18" charset="0"/>
              </a:rPr>
              <a:t>The employer MAY NOT:</a:t>
            </a:r>
          </a:p>
          <a:p>
            <a:pPr algn="l" fontAlgn="base"/>
            <a:endParaRPr lang="en-US" sz="8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Require the Association representative to remain silent throughout the meeting.</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Require the Association representative to remain silent until after the employer has finished questioning and eliciting answers from the teacher.</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Require the representative to channel his/her questions through the teacher.</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r>
              <a:rPr lang="en-US" sz="1400" b="0" i="0" dirty="0">
                <a:solidFill>
                  <a:srgbClr val="333333"/>
                </a:solidFill>
                <a:effectLst/>
                <a:latin typeface="Calisto MT" panose="02040603050505030304" pitchFamily="18" charset="0"/>
              </a:rPr>
              <a:t>Weingarten Rights do not apply to:</a:t>
            </a:r>
          </a:p>
          <a:p>
            <a:pPr algn="l" fontAlgn="base"/>
            <a:endParaRPr lang="en-US" sz="8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Normal, “run of the mill” meetings</a:t>
            </a:r>
          </a:p>
          <a:p>
            <a:pPr algn="l" fontAlgn="base">
              <a:buFont typeface="+mj-lt"/>
              <a:buAutoNum type="arabicPeriod"/>
            </a:pPr>
            <a:endParaRPr lang="en-US" sz="1400" b="0" i="0" dirty="0">
              <a:solidFill>
                <a:srgbClr val="333333"/>
              </a:solidFill>
              <a:effectLst/>
              <a:latin typeface="Calisto MT" panose="02040603050505030304" pitchFamily="18" charset="0"/>
            </a:endParaRPr>
          </a:p>
          <a:p>
            <a:pPr algn="l" fontAlgn="base">
              <a:buFont typeface="+mj-lt"/>
              <a:buAutoNum type="arabicPeriod"/>
            </a:pPr>
            <a:r>
              <a:rPr lang="en-US" sz="1400" b="0" i="0" dirty="0">
                <a:solidFill>
                  <a:srgbClr val="333333"/>
                </a:solidFill>
                <a:effectLst/>
                <a:latin typeface="Calisto MT" panose="02040603050505030304" pitchFamily="18" charset="0"/>
              </a:rPr>
              <a:t>Meetings in which the teacher is simply being given a letter or told a consequence after the initial interview has taken place and decision has been reached. Sometimes reps attend these meetings but their presence is not guaranteed under Weingarten.</a:t>
            </a:r>
          </a:p>
          <a:p>
            <a:endParaRPr lang="en-US" sz="1400" dirty="0">
              <a:latin typeface="Calisto MT" panose="02040603050505030304" pitchFamily="18" charset="0"/>
            </a:endParaRPr>
          </a:p>
        </p:txBody>
      </p:sp>
    </p:spTree>
    <p:extLst>
      <p:ext uri="{BB962C8B-B14F-4D97-AF65-F5344CB8AC3E}">
        <p14:creationId xmlns:p14="http://schemas.microsoft.com/office/powerpoint/2010/main" val="2502437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295400"/>
            <a:ext cx="7086600" cy="2308324"/>
          </a:xfrm>
          <a:prstGeom prst="rect">
            <a:avLst/>
          </a:prstGeom>
          <a:noFill/>
        </p:spPr>
        <p:txBody>
          <a:bodyPr wrap="square" rtlCol="0">
            <a:spAutoFit/>
          </a:bodyPr>
          <a:lstStyle/>
          <a:p>
            <a:pPr algn="ctr"/>
            <a:r>
              <a:rPr lang="en-US" sz="4800" dirty="0">
                <a:solidFill>
                  <a:srgbClr val="FF0000"/>
                </a:solidFill>
                <a:latin typeface="Bookman Old Style" panose="02050604050505020204" pitchFamily="18" charset="0"/>
              </a:rPr>
              <a:t>CONTINUE TO THE NEXT SLIDE FOR MORE INFORMATION!</a:t>
            </a:r>
          </a:p>
        </p:txBody>
      </p:sp>
    </p:spTree>
    <p:extLst>
      <p:ext uri="{BB962C8B-B14F-4D97-AF65-F5344CB8AC3E}">
        <p14:creationId xmlns:p14="http://schemas.microsoft.com/office/powerpoint/2010/main" val="518655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68069"/>
            <a:ext cx="76962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PAYSTUB ON THE WEB PORTAL</a:t>
            </a:r>
          </a:p>
        </p:txBody>
      </p:sp>
      <p:sp>
        <p:nvSpPr>
          <p:cNvPr id="14" name="TextBox 13"/>
          <p:cNvSpPr txBox="1"/>
          <p:nvPr/>
        </p:nvSpPr>
        <p:spPr>
          <a:xfrm>
            <a:off x="76200" y="2073295"/>
            <a:ext cx="8991600" cy="1892826"/>
          </a:xfrm>
          <a:prstGeom prst="rect">
            <a:avLst/>
          </a:prstGeom>
          <a:noFill/>
        </p:spPr>
        <p:txBody>
          <a:bodyPr wrap="square" rtlCol="0">
            <a:spAutoFit/>
          </a:bodyPr>
          <a:lstStyle/>
          <a:p>
            <a:pPr algn="ctr" fontAlgn="b"/>
            <a:r>
              <a:rPr lang="en-US" sz="3400" dirty="0">
                <a:latin typeface="Cambria Math" panose="02040503050406030204" pitchFamily="18" charset="0"/>
                <a:ea typeface="Cambria Math" panose="02040503050406030204" pitchFamily="18" charset="0"/>
              </a:rPr>
              <a:t>Employee self service portal for infinite visions.</a:t>
            </a:r>
          </a:p>
          <a:p>
            <a:pPr algn="ctr" fontAlgn="b"/>
            <a:endParaRPr lang="en-US" dirty="0"/>
          </a:p>
          <a:p>
            <a:pPr algn="ctr" fontAlgn="b"/>
            <a:r>
              <a:rPr lang="en-US" sz="2400" dirty="0"/>
              <a:t>  The link is    </a:t>
            </a:r>
            <a:r>
              <a:rPr lang="en-US" sz="2400" dirty="0">
                <a:hlinkClick r:id="rId2"/>
              </a:rPr>
              <a:t>https://ivisions.tylertech.com/RockyHillESS</a:t>
            </a:r>
            <a:endParaRPr lang="en-US" sz="2400" dirty="0"/>
          </a:p>
          <a:p>
            <a:pPr algn="ctr" fontAlgn="b"/>
            <a:endParaRPr lang="en-US" dirty="0"/>
          </a:p>
          <a:p>
            <a:pPr algn="ctr" fontAlgn="b"/>
            <a:r>
              <a:rPr lang="en-US" sz="2300" dirty="0">
                <a:latin typeface="Cambria Math" panose="02040503050406030204" pitchFamily="18" charset="0"/>
                <a:ea typeface="Cambria Math" panose="02040503050406030204" pitchFamily="18" charset="0"/>
              </a:rPr>
              <a:t>Email from JoAnn </a:t>
            </a:r>
            <a:r>
              <a:rPr lang="en-US" sz="2300" dirty="0" err="1">
                <a:latin typeface="Cambria Math" panose="02040503050406030204" pitchFamily="18" charset="0"/>
                <a:ea typeface="Cambria Math" panose="02040503050406030204" pitchFamily="18" charset="0"/>
              </a:rPr>
              <a:t>Turcotte</a:t>
            </a:r>
            <a:r>
              <a:rPr lang="en-US" sz="2300" dirty="0">
                <a:latin typeface="Cambria Math" panose="02040503050406030204" pitchFamily="18" charset="0"/>
                <a:ea typeface="Cambria Math" panose="02040503050406030204" pitchFamily="18" charset="0"/>
              </a:rPr>
              <a:t> or </a:t>
            </a:r>
            <a:r>
              <a:rPr lang="en-US" sz="2300" dirty="0" err="1">
                <a:latin typeface="Cambria Math" panose="02040503050406030204" pitchFamily="18" charset="0"/>
                <a:ea typeface="Cambria Math" panose="02040503050406030204" pitchFamily="18" charset="0"/>
              </a:rPr>
              <a:t>Tsampica</a:t>
            </a:r>
            <a:r>
              <a:rPr lang="en-US" sz="2300" dirty="0">
                <a:latin typeface="Cambria Math" panose="02040503050406030204" pitchFamily="18" charset="0"/>
                <a:ea typeface="Cambria Math" panose="02040503050406030204" pitchFamily="18" charset="0"/>
              </a:rPr>
              <a:t> Mal if you need help.</a:t>
            </a:r>
            <a:endParaRPr lang="en-US" sz="2300" dirty="0"/>
          </a:p>
        </p:txBody>
      </p:sp>
      <p:sp>
        <p:nvSpPr>
          <p:cNvPr id="15" name="TextBox 14"/>
          <p:cNvSpPr txBox="1"/>
          <p:nvPr/>
        </p:nvSpPr>
        <p:spPr>
          <a:xfrm>
            <a:off x="1981200" y="1097657"/>
            <a:ext cx="4800600" cy="584775"/>
          </a:xfrm>
          <a:prstGeom prst="rect">
            <a:avLst/>
          </a:prstGeom>
          <a:noFill/>
        </p:spPr>
        <p:txBody>
          <a:bodyPr wrap="square" rtlCol="0">
            <a:spAutoFit/>
          </a:bodyPr>
          <a:lstStyle/>
          <a:p>
            <a:pPr algn="ctr"/>
            <a:r>
              <a:rPr lang="en-US" sz="3200" dirty="0">
                <a:latin typeface="Cambria Math" panose="02040503050406030204" pitchFamily="18" charset="0"/>
                <a:ea typeface="Cambria Math" panose="02040503050406030204" pitchFamily="18" charset="0"/>
              </a:rPr>
              <a:t>2 ways to get there…..</a:t>
            </a:r>
          </a:p>
        </p:txBody>
      </p:sp>
      <p:sp>
        <p:nvSpPr>
          <p:cNvPr id="16" name="TextBox 15"/>
          <p:cNvSpPr txBox="1"/>
          <p:nvPr/>
        </p:nvSpPr>
        <p:spPr>
          <a:xfrm>
            <a:off x="3921456" y="4343400"/>
            <a:ext cx="1072487" cy="615553"/>
          </a:xfrm>
          <a:prstGeom prst="rect">
            <a:avLst/>
          </a:prstGeom>
          <a:noFill/>
        </p:spPr>
        <p:txBody>
          <a:bodyPr wrap="square" rtlCol="0">
            <a:spAutoFit/>
          </a:bodyPr>
          <a:lstStyle/>
          <a:p>
            <a:pPr fontAlgn="b"/>
            <a:r>
              <a:rPr lang="en-US" sz="3400" b="1" dirty="0">
                <a:latin typeface="Bookman Old Style" panose="02050604050505020204" pitchFamily="18" charset="0"/>
                <a:ea typeface="Cambria Math" panose="02040503050406030204" pitchFamily="18" charset="0"/>
              </a:rPr>
              <a:t>OR</a:t>
            </a:r>
            <a:endParaRPr lang="en-US" sz="2300" b="1" dirty="0">
              <a:latin typeface="Bookman Old Style" panose="02050604050505020204" pitchFamily="18" charset="0"/>
            </a:endParaRPr>
          </a:p>
        </p:txBody>
      </p:sp>
      <p:sp>
        <p:nvSpPr>
          <p:cNvPr id="17" name="TextBox 16"/>
          <p:cNvSpPr txBox="1"/>
          <p:nvPr/>
        </p:nvSpPr>
        <p:spPr>
          <a:xfrm>
            <a:off x="76200" y="5255314"/>
            <a:ext cx="8991600" cy="615553"/>
          </a:xfrm>
          <a:prstGeom prst="rect">
            <a:avLst/>
          </a:prstGeom>
          <a:noFill/>
        </p:spPr>
        <p:txBody>
          <a:bodyPr wrap="square" rtlCol="0">
            <a:spAutoFit/>
          </a:bodyPr>
          <a:lstStyle/>
          <a:p>
            <a:pPr fontAlgn="b"/>
            <a:r>
              <a:rPr lang="en-US" sz="3400" dirty="0">
                <a:latin typeface="Cambria Math" panose="02040503050406030204" pitchFamily="18" charset="0"/>
                <a:ea typeface="Cambria Math" panose="02040503050406030204" pitchFamily="18" charset="0"/>
              </a:rPr>
              <a:t>Sign in through school website, rockyhillps.com</a:t>
            </a:r>
            <a:endParaRPr lang="en-US" sz="2300" dirty="0"/>
          </a:p>
        </p:txBody>
      </p:sp>
      <p:sp>
        <p:nvSpPr>
          <p:cNvPr id="2" name="Rectangle 1"/>
          <p:cNvSpPr/>
          <p:nvPr/>
        </p:nvSpPr>
        <p:spPr>
          <a:xfrm>
            <a:off x="76200" y="2073295"/>
            <a:ext cx="8915400" cy="21177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6200" y="5033665"/>
            <a:ext cx="8991600" cy="10588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87252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68069"/>
            <a:ext cx="7696200" cy="646331"/>
          </a:xfrm>
          <a:prstGeom prst="rect">
            <a:avLst/>
          </a:prstGeom>
          <a:noFill/>
        </p:spPr>
        <p:txBody>
          <a:bodyPr wrap="square" rtlCol="0">
            <a:spAutoFit/>
          </a:bodyPr>
          <a:lstStyle/>
          <a:p>
            <a:pPr algn="ctr"/>
            <a:r>
              <a:rPr lang="en-US" sz="3600" dirty="0">
                <a:solidFill>
                  <a:srgbClr val="FF0000"/>
                </a:solidFill>
                <a:latin typeface="Bookman Old Style" panose="02050604050505020204" pitchFamily="18" charset="0"/>
              </a:rPr>
              <a:t>PAYSTUB ON THE WEB PORTAL</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082" y="914400"/>
            <a:ext cx="8124825" cy="537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5029200" y="4267200"/>
            <a:ext cx="2819400" cy="457200"/>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 name="TextBox 1"/>
          <p:cNvSpPr txBox="1"/>
          <p:nvPr/>
        </p:nvSpPr>
        <p:spPr>
          <a:xfrm>
            <a:off x="1066800" y="4038600"/>
            <a:ext cx="3276600" cy="1477328"/>
          </a:xfrm>
          <a:prstGeom prst="rect">
            <a:avLst/>
          </a:prstGeom>
          <a:noFill/>
        </p:spPr>
        <p:txBody>
          <a:bodyPr wrap="square" rtlCol="0">
            <a:spAutoFit/>
          </a:bodyPr>
          <a:lstStyle/>
          <a:p>
            <a:pPr algn="ctr"/>
            <a:r>
              <a:rPr lang="en-US" dirty="0">
                <a:hlinkClick r:id="rId3"/>
              </a:rPr>
              <a:t>www.rockyhillps.com</a:t>
            </a:r>
            <a:endParaRPr lang="en-US" dirty="0"/>
          </a:p>
          <a:p>
            <a:pPr algn="ctr"/>
            <a:endParaRPr lang="en-US" dirty="0"/>
          </a:p>
          <a:p>
            <a:pPr algn="ctr"/>
            <a:r>
              <a:rPr lang="en-US" dirty="0"/>
              <a:t>Faculty Resources</a:t>
            </a:r>
          </a:p>
          <a:p>
            <a:pPr algn="ctr"/>
            <a:endParaRPr lang="en-US" dirty="0"/>
          </a:p>
          <a:p>
            <a:pPr algn="ctr"/>
            <a:r>
              <a:rPr lang="en-US" dirty="0"/>
              <a:t>Infinite Visions Employee Portal</a:t>
            </a:r>
          </a:p>
        </p:txBody>
      </p:sp>
      <p:sp>
        <p:nvSpPr>
          <p:cNvPr id="3" name="Rectangle 2"/>
          <p:cNvSpPr/>
          <p:nvPr/>
        </p:nvSpPr>
        <p:spPr>
          <a:xfrm>
            <a:off x="914400" y="3886200"/>
            <a:ext cx="3543300" cy="1981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470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94" y="2918155"/>
            <a:ext cx="8915400" cy="3177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V="1">
            <a:off x="8153400" y="3505200"/>
            <a:ext cx="382764" cy="100187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15200" y="4724400"/>
            <a:ext cx="1371600" cy="461665"/>
          </a:xfrm>
          <a:prstGeom prst="rect">
            <a:avLst/>
          </a:prstGeom>
          <a:solidFill>
            <a:srgbClr val="FFFF00"/>
          </a:solidFill>
          <a:ln>
            <a:solidFill>
              <a:srgbClr val="FF0000"/>
            </a:solidFill>
          </a:ln>
        </p:spPr>
        <p:txBody>
          <a:bodyPr wrap="square" rtlCol="0">
            <a:spAutoFit/>
          </a:bodyPr>
          <a:lstStyle/>
          <a:p>
            <a:pPr algn="ctr"/>
            <a:r>
              <a:rPr lang="en-US" sz="2400" b="1" dirty="0">
                <a:solidFill>
                  <a:srgbClr val="FF0000"/>
                </a:solidFill>
              </a:rPr>
              <a:t>Log in</a:t>
            </a:r>
          </a:p>
        </p:txBody>
      </p:sp>
      <p:sp>
        <p:nvSpPr>
          <p:cNvPr id="9" name="TextBox 8"/>
          <p:cNvSpPr txBox="1"/>
          <p:nvPr/>
        </p:nvSpPr>
        <p:spPr>
          <a:xfrm>
            <a:off x="820630" y="1981200"/>
            <a:ext cx="76962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PAYSTUB ON THE WEB PORTAL CONTINUED…</a:t>
            </a:r>
          </a:p>
        </p:txBody>
      </p:sp>
      <p:sp>
        <p:nvSpPr>
          <p:cNvPr id="11" name="TextBox 10"/>
          <p:cNvSpPr txBox="1"/>
          <p:nvPr/>
        </p:nvSpPr>
        <p:spPr>
          <a:xfrm>
            <a:off x="-2146" y="262116"/>
            <a:ext cx="9146146" cy="1261884"/>
          </a:xfrm>
          <a:prstGeom prst="rect">
            <a:avLst/>
          </a:prstGeom>
          <a:noFill/>
        </p:spPr>
        <p:txBody>
          <a:bodyPr wrap="square" rtlCol="0">
            <a:spAutoFit/>
          </a:bodyPr>
          <a:lstStyle/>
          <a:p>
            <a:r>
              <a:rPr lang="en-US" sz="1900" dirty="0">
                <a:latin typeface="Bookman Old Style" panose="02050604050505020204" pitchFamily="18" charset="0"/>
              </a:rPr>
              <a:t>Log in just as you would the computer in your classroom.  If this is your first time logging in use “Changeme15!” as your initial password.  You will be prompted to change password.  Do not register as an employee, you have already been registered.  </a:t>
            </a:r>
          </a:p>
        </p:txBody>
      </p:sp>
      <p:cxnSp>
        <p:nvCxnSpPr>
          <p:cNvPr id="13" name="Straight Connector 12"/>
          <p:cNvCxnSpPr/>
          <p:nvPr/>
        </p:nvCxnSpPr>
        <p:spPr>
          <a:xfrm flipV="1">
            <a:off x="11806" y="1752599"/>
            <a:ext cx="9055994" cy="1"/>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8599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60045"/>
            <a:ext cx="8991600" cy="3059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90600" y="381000"/>
            <a:ext cx="7696200" cy="461665"/>
          </a:xfrm>
          <a:prstGeom prst="rect">
            <a:avLst/>
          </a:prstGeom>
          <a:noFill/>
        </p:spPr>
        <p:txBody>
          <a:bodyPr wrap="square" rtlCol="0">
            <a:spAutoFit/>
          </a:bodyPr>
          <a:lstStyle/>
          <a:p>
            <a:pPr algn="ctr"/>
            <a:r>
              <a:rPr lang="en-US" sz="2400" dirty="0">
                <a:solidFill>
                  <a:srgbClr val="FF0000"/>
                </a:solidFill>
                <a:latin typeface="Bookman Old Style" panose="02050604050505020204" pitchFamily="18" charset="0"/>
              </a:rPr>
              <a:t>PAYSTUB ON THE WEB PORTAL CONTINUED…</a:t>
            </a:r>
          </a:p>
        </p:txBody>
      </p:sp>
      <p:cxnSp>
        <p:nvCxnSpPr>
          <p:cNvPr id="7" name="Straight Arrow Connector 6"/>
          <p:cNvCxnSpPr/>
          <p:nvPr/>
        </p:nvCxnSpPr>
        <p:spPr>
          <a:xfrm flipV="1">
            <a:off x="1219200" y="2731924"/>
            <a:ext cx="0" cy="2525876"/>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133600" y="2731924"/>
            <a:ext cx="0" cy="2525876"/>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472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773" y="228600"/>
            <a:ext cx="8914027"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1677774" y="2286000"/>
            <a:ext cx="2895600" cy="699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rot="21106273">
            <a:off x="4798222" y="389061"/>
            <a:ext cx="4057719" cy="1569660"/>
          </a:xfrm>
          <a:prstGeom prst="rect">
            <a:avLst/>
          </a:prstGeom>
          <a:solidFill>
            <a:srgbClr val="FFFF00"/>
          </a:solidFill>
        </p:spPr>
        <p:txBody>
          <a:bodyPr wrap="square" rtlCol="0">
            <a:spAutoFit/>
          </a:bodyPr>
          <a:lstStyle/>
          <a:p>
            <a:pPr algn="ctr"/>
            <a:r>
              <a:rPr lang="en-US" sz="2400" b="1" dirty="0">
                <a:solidFill>
                  <a:srgbClr val="FF0000"/>
                </a:solidFill>
                <a:latin typeface="Bookman Old Style" panose="02050604050505020204" pitchFamily="18" charset="0"/>
              </a:rPr>
              <a:t>This is where you will be able to keep track of TRB, insurance, and 403B contributions </a:t>
            </a:r>
            <a:r>
              <a:rPr lang="en-US" sz="2400" b="1" dirty="0" err="1">
                <a:solidFill>
                  <a:srgbClr val="FF0000"/>
                </a:solidFill>
                <a:latin typeface="Bookman Old Style" panose="02050604050505020204" pitchFamily="18" charset="0"/>
              </a:rPr>
              <a:t>etc</a:t>
            </a:r>
            <a:endParaRPr lang="en-US" sz="2400" b="1"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792344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17" y="228599"/>
            <a:ext cx="8800870" cy="4953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429904" y="2516874"/>
            <a:ext cx="1600200" cy="4953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21040261">
            <a:off x="3657178" y="4114957"/>
            <a:ext cx="4800600" cy="1200329"/>
          </a:xfrm>
          <a:prstGeom prst="rect">
            <a:avLst/>
          </a:prstGeom>
          <a:solidFill>
            <a:srgbClr val="FFFF00"/>
          </a:solidFill>
        </p:spPr>
        <p:txBody>
          <a:bodyPr wrap="square" rtlCol="0">
            <a:spAutoFit/>
          </a:bodyPr>
          <a:lstStyle/>
          <a:p>
            <a:pPr algn="ctr"/>
            <a:r>
              <a:rPr lang="en-US" sz="2400" b="1" dirty="0">
                <a:solidFill>
                  <a:srgbClr val="FF0000"/>
                </a:solidFill>
                <a:latin typeface="Bookman Old Style" panose="02050604050505020204" pitchFamily="18" charset="0"/>
              </a:rPr>
              <a:t>This is where you will be able to keep track sick days and discretionary days</a:t>
            </a:r>
          </a:p>
        </p:txBody>
      </p:sp>
    </p:spTree>
    <p:extLst>
      <p:ext uri="{BB962C8B-B14F-4D97-AF65-F5344CB8AC3E}">
        <p14:creationId xmlns:p14="http://schemas.microsoft.com/office/powerpoint/2010/main" val="1401767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9826992" cy="3073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50845" y="4332982"/>
            <a:ext cx="7772400" cy="1077218"/>
          </a:xfrm>
          <a:prstGeom prst="rect">
            <a:avLst/>
          </a:prstGeom>
          <a:noFill/>
        </p:spPr>
        <p:txBody>
          <a:bodyPr wrap="square" rtlCol="0">
            <a:spAutoFit/>
          </a:bodyPr>
          <a:lstStyle/>
          <a:p>
            <a:pPr algn="ctr"/>
            <a:r>
              <a:rPr lang="en-US" sz="3200" dirty="0">
                <a:latin typeface="Bookman Old Style" panose="02050604050505020204" pitchFamily="18" charset="0"/>
              </a:rPr>
              <a:t>Be sure to monitor your sick days, insurance contributions and the like.</a:t>
            </a:r>
          </a:p>
        </p:txBody>
      </p:sp>
    </p:spTree>
    <p:extLst>
      <p:ext uri="{BB962C8B-B14F-4D97-AF65-F5344CB8AC3E}">
        <p14:creationId xmlns:p14="http://schemas.microsoft.com/office/powerpoint/2010/main" val="20530501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3429000"/>
            <a:ext cx="5029200" cy="2554545"/>
          </a:xfrm>
          <a:prstGeom prst="rect">
            <a:avLst/>
          </a:prstGeom>
          <a:noFill/>
        </p:spPr>
        <p:txBody>
          <a:bodyPr wrap="square" rtlCol="0">
            <a:spAutoFit/>
          </a:bodyPr>
          <a:lstStyle/>
          <a:p>
            <a:pPr algn="ctr"/>
            <a:r>
              <a:rPr lang="en-US" sz="3200" dirty="0">
                <a:latin typeface="Bookman Old Style" panose="02050604050505020204" pitchFamily="18" charset="0"/>
              </a:rPr>
              <a:t>Article 30 B page 22 your </a:t>
            </a:r>
            <a:r>
              <a:rPr lang="en-US" sz="3200" b="1" dirty="0">
                <a:solidFill>
                  <a:srgbClr val="FF0000"/>
                </a:solidFill>
                <a:latin typeface="Bookman Old Style" panose="02050604050505020204" pitchFamily="18" charset="0"/>
              </a:rPr>
              <a:t>last</a:t>
            </a:r>
            <a:r>
              <a:rPr lang="en-US" sz="3200" dirty="0">
                <a:latin typeface="Bookman Old Style" panose="02050604050505020204" pitchFamily="18" charset="0"/>
              </a:rPr>
              <a:t> </a:t>
            </a:r>
            <a:r>
              <a:rPr lang="en-US" sz="3200" b="1" dirty="0">
                <a:solidFill>
                  <a:srgbClr val="FF0000"/>
                </a:solidFill>
                <a:latin typeface="Bookman Old Style" panose="02050604050505020204" pitchFamily="18" charset="0"/>
              </a:rPr>
              <a:t>paycheck</a:t>
            </a:r>
            <a:r>
              <a:rPr lang="en-US" sz="3200" dirty="0">
                <a:latin typeface="Bookman Old Style" panose="02050604050505020204" pitchFamily="18" charset="0"/>
              </a:rPr>
              <a:t> this year will be </a:t>
            </a:r>
            <a:r>
              <a:rPr lang="en-US" sz="3200" b="1" dirty="0">
                <a:solidFill>
                  <a:srgbClr val="FF0000"/>
                </a:solidFill>
                <a:latin typeface="Bookman Old Style" panose="02050604050505020204" pitchFamily="18" charset="0"/>
              </a:rPr>
              <a:t>June 9</a:t>
            </a:r>
            <a:r>
              <a:rPr lang="en-US" sz="3200" b="1" baseline="30000" dirty="0">
                <a:solidFill>
                  <a:srgbClr val="FF0000"/>
                </a:solidFill>
                <a:latin typeface="Bookman Old Style" panose="02050604050505020204" pitchFamily="18" charset="0"/>
              </a:rPr>
              <a:t>th</a:t>
            </a:r>
            <a:r>
              <a:rPr lang="en-US" sz="3200" b="1" dirty="0">
                <a:solidFill>
                  <a:srgbClr val="FF0000"/>
                </a:solidFill>
                <a:latin typeface="Bookman Old Style" panose="02050604050505020204" pitchFamily="18" charset="0"/>
              </a:rPr>
              <a:t> </a:t>
            </a:r>
            <a:r>
              <a:rPr lang="en-US" sz="3200" dirty="0">
                <a:latin typeface="Bookman Old Style" panose="02050604050505020204" pitchFamily="18" charset="0"/>
              </a:rPr>
              <a:t>regardless of the last day of school.</a:t>
            </a:r>
          </a:p>
        </p:txBody>
      </p:sp>
      <p:sp>
        <p:nvSpPr>
          <p:cNvPr id="2" name="Rectangle 1"/>
          <p:cNvSpPr/>
          <p:nvPr/>
        </p:nvSpPr>
        <p:spPr>
          <a:xfrm>
            <a:off x="-76200" y="0"/>
            <a:ext cx="9220200" cy="3124200"/>
          </a:xfrm>
          <a:prstGeom prst="rect">
            <a:avLst/>
          </a:prstGeom>
          <a:solidFill>
            <a:srgbClr val="7BF45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919095" cy="267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2895600" y="762000"/>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257800" y="3478411"/>
            <a:ext cx="3733800" cy="2954655"/>
          </a:xfrm>
          <a:prstGeom prst="rect">
            <a:avLst/>
          </a:prstGeom>
          <a:noFill/>
        </p:spPr>
        <p:txBody>
          <a:bodyPr wrap="square" rtlCol="0">
            <a:spAutoFit/>
          </a:bodyPr>
          <a:lstStyle/>
          <a:p>
            <a:pPr algn="ctr"/>
            <a:r>
              <a:rPr lang="en-US" sz="2300" dirty="0">
                <a:latin typeface="Bookman Old Style" panose="02050604050505020204" pitchFamily="18" charset="0"/>
              </a:rPr>
              <a:t>This information can be found on the district website under </a:t>
            </a:r>
          </a:p>
          <a:p>
            <a:pPr algn="ctr"/>
            <a:endParaRPr lang="en-US" sz="1200" dirty="0">
              <a:latin typeface="Bookman Old Style" panose="02050604050505020204" pitchFamily="18" charset="0"/>
            </a:endParaRPr>
          </a:p>
          <a:p>
            <a:pPr algn="ctr"/>
            <a:endParaRPr lang="en-US" sz="1200" dirty="0">
              <a:latin typeface="Bookman Old Style" panose="02050604050505020204" pitchFamily="18" charset="0"/>
            </a:endParaRPr>
          </a:p>
          <a:p>
            <a:pPr algn="ctr"/>
            <a:r>
              <a:rPr lang="en-US" sz="2300" dirty="0">
                <a:latin typeface="Bookman Old Style" panose="02050604050505020204" pitchFamily="18" charset="0"/>
              </a:rPr>
              <a:t>staff resources</a:t>
            </a:r>
          </a:p>
          <a:p>
            <a:pPr algn="ctr"/>
            <a:endParaRPr lang="en-US" sz="1200" dirty="0">
              <a:latin typeface="Bookman Old Style" panose="02050604050505020204" pitchFamily="18" charset="0"/>
            </a:endParaRPr>
          </a:p>
          <a:p>
            <a:pPr algn="ctr"/>
            <a:r>
              <a:rPr lang="en-US" sz="2300" dirty="0">
                <a:latin typeface="Bookman Old Style" panose="02050604050505020204" pitchFamily="18" charset="0"/>
              </a:rPr>
              <a:t>forms and documents</a:t>
            </a:r>
          </a:p>
          <a:p>
            <a:pPr algn="ctr"/>
            <a:endParaRPr lang="en-US" sz="1200" dirty="0">
              <a:latin typeface="Bookman Old Style" panose="02050604050505020204" pitchFamily="18" charset="0"/>
            </a:endParaRPr>
          </a:p>
          <a:p>
            <a:pPr algn="ctr"/>
            <a:r>
              <a:rPr lang="en-US" sz="2300" dirty="0">
                <a:latin typeface="Bookman Old Style" panose="02050604050505020204" pitchFamily="18" charset="0"/>
              </a:rPr>
              <a:t>payroll forms</a:t>
            </a:r>
          </a:p>
        </p:txBody>
      </p:sp>
      <p:cxnSp>
        <p:nvCxnSpPr>
          <p:cNvPr id="4" name="Straight Connector 3"/>
          <p:cNvCxnSpPr/>
          <p:nvPr/>
        </p:nvCxnSpPr>
        <p:spPr>
          <a:xfrm>
            <a:off x="5181600" y="3124200"/>
            <a:ext cx="0" cy="3733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085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8564" y="228600"/>
            <a:ext cx="3733800" cy="461665"/>
          </a:xfrm>
          <a:prstGeom prst="rect">
            <a:avLst/>
          </a:prstGeom>
          <a:solidFill>
            <a:srgbClr val="FFFF00"/>
          </a:solidFill>
        </p:spPr>
        <p:txBody>
          <a:bodyPr wrap="square" rtlCol="0">
            <a:spAutoFit/>
          </a:bodyPr>
          <a:lstStyle/>
          <a:p>
            <a:pPr algn="ctr"/>
            <a:r>
              <a:rPr lang="en-US" sz="2400" dirty="0">
                <a:latin typeface="Bookman Old Style" panose="02050604050505020204" pitchFamily="18" charset="0"/>
              </a:rPr>
              <a:t>Tuition reimbursement</a:t>
            </a: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a:solidFill>
                  <a:srgbClr val="FF0000"/>
                </a:solidFill>
                <a:latin typeface="Bookman Old Style" panose="02050604050505020204" pitchFamily="18" charset="0"/>
              </a:rPr>
              <a:t>Eligible once you have 1 year of service in Rocky Hill </a:t>
            </a:r>
          </a:p>
        </p:txBody>
      </p:sp>
      <p:sp>
        <p:nvSpPr>
          <p:cNvPr id="10" name="Rectangle 9"/>
          <p:cNvSpPr/>
          <p:nvPr/>
        </p:nvSpPr>
        <p:spPr>
          <a:xfrm>
            <a:off x="76201" y="1219200"/>
            <a:ext cx="7315200" cy="556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95400"/>
            <a:ext cx="6553200" cy="539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rot="20586732">
            <a:off x="5690655" y="4565239"/>
            <a:ext cx="3257747" cy="830997"/>
          </a:xfrm>
          <a:prstGeom prst="rect">
            <a:avLst/>
          </a:prstGeom>
          <a:solidFill>
            <a:schemeClr val="bg1"/>
          </a:solidFill>
          <a:ln>
            <a:solidFill>
              <a:schemeClr val="tx1"/>
            </a:solidFill>
          </a:ln>
        </p:spPr>
        <p:txBody>
          <a:bodyPr wrap="square" rtlCol="0">
            <a:spAutoFit/>
          </a:bodyPr>
          <a:lstStyle/>
          <a:p>
            <a:pPr algn="ctr"/>
            <a:r>
              <a:rPr lang="en-US" sz="2400" dirty="0">
                <a:solidFill>
                  <a:srgbClr val="FF0000"/>
                </a:solidFill>
                <a:latin typeface="Bookman Old Style" panose="02050604050505020204" pitchFamily="18" charset="0"/>
              </a:rPr>
              <a:t>Article 28 A, B &amp; D</a:t>
            </a:r>
          </a:p>
          <a:p>
            <a:pPr algn="ctr"/>
            <a:r>
              <a:rPr lang="en-US" sz="2400" dirty="0">
                <a:solidFill>
                  <a:srgbClr val="FF0000"/>
                </a:solidFill>
                <a:latin typeface="Bookman Old Style" panose="02050604050505020204" pitchFamily="18" charset="0"/>
              </a:rPr>
              <a:t>page 19</a:t>
            </a:r>
          </a:p>
        </p:txBody>
      </p:sp>
      <p:sp>
        <p:nvSpPr>
          <p:cNvPr id="21" name="TextBox 20"/>
          <p:cNvSpPr txBox="1"/>
          <p:nvPr/>
        </p:nvSpPr>
        <p:spPr>
          <a:xfrm rot="20765548">
            <a:off x="3296598" y="1813077"/>
            <a:ext cx="5449030" cy="830997"/>
          </a:xfrm>
          <a:prstGeom prst="rect">
            <a:avLst/>
          </a:prstGeom>
          <a:solidFill>
            <a:srgbClr val="FFFF00"/>
          </a:solidFill>
        </p:spPr>
        <p:txBody>
          <a:bodyPr wrap="square" rtlCol="0">
            <a:spAutoFit/>
          </a:bodyPr>
          <a:lstStyle/>
          <a:p>
            <a:pPr algn="ctr"/>
            <a:r>
              <a:rPr lang="en-US" sz="2400" dirty="0">
                <a:latin typeface="Bookman Old Style" panose="02050604050505020204" pitchFamily="18" charset="0"/>
              </a:rPr>
              <a:t>Equivalent to the cost of a </a:t>
            </a:r>
            <a:r>
              <a:rPr lang="en-US" sz="2400" dirty="0">
                <a:solidFill>
                  <a:srgbClr val="FF0000"/>
                </a:solidFill>
                <a:latin typeface="Bookman Old Style" panose="02050604050505020204" pitchFamily="18" charset="0"/>
              </a:rPr>
              <a:t>3 credit </a:t>
            </a:r>
            <a:r>
              <a:rPr lang="en-US" sz="2400" dirty="0">
                <a:latin typeface="Bookman Old Style" panose="02050604050505020204" pitchFamily="18" charset="0"/>
              </a:rPr>
              <a:t>UConn graduate course</a:t>
            </a:r>
          </a:p>
        </p:txBody>
      </p:sp>
      <p:sp>
        <p:nvSpPr>
          <p:cNvPr id="22" name="TextBox 21"/>
          <p:cNvSpPr txBox="1"/>
          <p:nvPr/>
        </p:nvSpPr>
        <p:spPr>
          <a:xfrm rot="20652080">
            <a:off x="3941690" y="2774210"/>
            <a:ext cx="4835055" cy="461665"/>
          </a:xfrm>
          <a:prstGeom prst="rect">
            <a:avLst/>
          </a:prstGeom>
          <a:solidFill>
            <a:srgbClr val="FFFF00"/>
          </a:solidFill>
        </p:spPr>
        <p:txBody>
          <a:bodyPr wrap="square" rtlCol="0">
            <a:spAutoFit/>
          </a:bodyPr>
          <a:lstStyle/>
          <a:p>
            <a:r>
              <a:rPr lang="en-US" sz="2400" dirty="0">
                <a:latin typeface="Bookman Old Style" panose="02050604050505020204" pitchFamily="18" charset="0"/>
              </a:rPr>
              <a:t>Allowed </a:t>
            </a:r>
            <a:r>
              <a:rPr lang="en-US" sz="2400" dirty="0">
                <a:solidFill>
                  <a:srgbClr val="FF0000"/>
                </a:solidFill>
                <a:latin typeface="Bookman Old Style" panose="02050604050505020204" pitchFamily="18" charset="0"/>
              </a:rPr>
              <a:t>TWO</a:t>
            </a:r>
            <a:r>
              <a:rPr lang="en-US" sz="2400" dirty="0">
                <a:latin typeface="Bookman Old Style" panose="02050604050505020204" pitchFamily="18" charset="0"/>
              </a:rPr>
              <a:t> courses per year</a:t>
            </a:r>
          </a:p>
        </p:txBody>
      </p:sp>
      <p:sp>
        <p:nvSpPr>
          <p:cNvPr id="23" name="TextBox 22"/>
          <p:cNvSpPr txBox="1"/>
          <p:nvPr/>
        </p:nvSpPr>
        <p:spPr>
          <a:xfrm rot="20698887">
            <a:off x="4217360" y="3392656"/>
            <a:ext cx="4566441" cy="461665"/>
          </a:xfrm>
          <a:prstGeom prst="rect">
            <a:avLst/>
          </a:prstGeom>
          <a:solidFill>
            <a:srgbClr val="FFFF00"/>
          </a:solidFill>
        </p:spPr>
        <p:txBody>
          <a:bodyPr wrap="square" rtlCol="0">
            <a:spAutoFit/>
          </a:bodyPr>
          <a:lstStyle/>
          <a:p>
            <a:r>
              <a:rPr lang="en-US" sz="2400" dirty="0">
                <a:latin typeface="Bookman Old Style" panose="02050604050505020204" pitchFamily="18" charset="0"/>
              </a:rPr>
              <a:t>Remember to get it approved</a:t>
            </a:r>
          </a:p>
        </p:txBody>
      </p:sp>
      <p:sp>
        <p:nvSpPr>
          <p:cNvPr id="24" name="TextBox 23"/>
          <p:cNvSpPr txBox="1"/>
          <p:nvPr/>
        </p:nvSpPr>
        <p:spPr>
          <a:xfrm rot="20698887">
            <a:off x="5543224" y="3920925"/>
            <a:ext cx="2617814" cy="461665"/>
          </a:xfrm>
          <a:prstGeom prst="rect">
            <a:avLst/>
          </a:prstGeom>
          <a:solidFill>
            <a:srgbClr val="FFFF00"/>
          </a:solidFill>
        </p:spPr>
        <p:txBody>
          <a:bodyPr wrap="square" rtlCol="0">
            <a:spAutoFit/>
          </a:bodyPr>
          <a:lstStyle/>
          <a:p>
            <a:r>
              <a:rPr lang="en-US" sz="2400" dirty="0">
                <a:latin typeface="Bookman Old Style" panose="02050604050505020204" pitchFamily="18" charset="0"/>
              </a:rPr>
              <a:t>$100,000 cap</a:t>
            </a:r>
          </a:p>
        </p:txBody>
      </p:sp>
      <p:sp>
        <p:nvSpPr>
          <p:cNvPr id="25" name="Oval 24"/>
          <p:cNvSpPr/>
          <p:nvPr/>
        </p:nvSpPr>
        <p:spPr>
          <a:xfrm>
            <a:off x="613672" y="5898107"/>
            <a:ext cx="625001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85609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a:latin typeface="Bookman Old Style" panose="02050604050505020204" pitchFamily="18" charset="0"/>
              </a:rPr>
              <a:t>Tuition reimbursement</a:t>
            </a: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a:solidFill>
                  <a:srgbClr val="FF0000"/>
                </a:solidFill>
                <a:latin typeface="Bookman Old Style" panose="02050604050505020204" pitchFamily="18" charset="0"/>
              </a:rPr>
              <a:t>Eligible once you have 1 year of service in Rocky Hill </a:t>
            </a:r>
          </a:p>
        </p:txBody>
      </p:sp>
      <p:sp>
        <p:nvSpPr>
          <p:cNvPr id="10" name="Rectangle 9"/>
          <p:cNvSpPr/>
          <p:nvPr/>
        </p:nvSpPr>
        <p:spPr>
          <a:xfrm>
            <a:off x="76200" y="1143000"/>
            <a:ext cx="8915399"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52400" y="1295400"/>
            <a:ext cx="8554428" cy="461665"/>
          </a:xfrm>
          <a:prstGeom prst="rect">
            <a:avLst/>
          </a:prstGeom>
          <a:solidFill>
            <a:schemeClr val="bg1"/>
          </a:solidFill>
          <a:ln>
            <a:noFill/>
          </a:ln>
        </p:spPr>
        <p:txBody>
          <a:bodyPr wrap="square" rtlCol="0">
            <a:spAutoFit/>
          </a:bodyPr>
          <a:lstStyle/>
          <a:p>
            <a:r>
              <a:rPr lang="en-US" sz="2400" dirty="0">
                <a:latin typeface="Bookman Old Style" panose="02050604050505020204" pitchFamily="18" charset="0"/>
              </a:rPr>
              <a:t>$100,000 Cap per year (2022-2023)</a:t>
            </a:r>
          </a:p>
        </p:txBody>
      </p:sp>
      <p:sp>
        <p:nvSpPr>
          <p:cNvPr id="12" name="TextBox 11"/>
          <p:cNvSpPr txBox="1"/>
          <p:nvPr/>
        </p:nvSpPr>
        <p:spPr>
          <a:xfrm>
            <a:off x="152400" y="1976735"/>
            <a:ext cx="8554428" cy="461665"/>
          </a:xfrm>
          <a:prstGeom prst="rect">
            <a:avLst/>
          </a:prstGeom>
          <a:solidFill>
            <a:schemeClr val="bg1"/>
          </a:solidFill>
          <a:ln>
            <a:noFill/>
          </a:ln>
        </p:spPr>
        <p:txBody>
          <a:bodyPr wrap="square" rtlCol="0">
            <a:spAutoFit/>
          </a:bodyPr>
          <a:lstStyle/>
          <a:p>
            <a:r>
              <a:rPr lang="en-US" sz="2400" dirty="0">
                <a:latin typeface="Bookman Old Style" panose="02050604050505020204" pitchFamily="18" charset="0"/>
              </a:rPr>
              <a:t>1 payout for the year; end of June, separate check</a:t>
            </a:r>
          </a:p>
        </p:txBody>
      </p:sp>
      <p:sp>
        <p:nvSpPr>
          <p:cNvPr id="19" name="TextBox 18"/>
          <p:cNvSpPr txBox="1"/>
          <p:nvPr/>
        </p:nvSpPr>
        <p:spPr>
          <a:xfrm>
            <a:off x="152400" y="2662535"/>
            <a:ext cx="8554428" cy="461665"/>
          </a:xfrm>
          <a:prstGeom prst="rect">
            <a:avLst/>
          </a:prstGeom>
          <a:solidFill>
            <a:schemeClr val="bg1"/>
          </a:solidFill>
          <a:ln>
            <a:noFill/>
          </a:ln>
        </p:spPr>
        <p:txBody>
          <a:bodyPr wrap="square" rtlCol="0">
            <a:spAutoFit/>
          </a:bodyPr>
          <a:lstStyle/>
          <a:p>
            <a:r>
              <a:rPr lang="en-US" sz="2400" dirty="0">
                <a:latin typeface="Bookman Old Style" panose="02050604050505020204" pitchFamily="18" charset="0"/>
              </a:rPr>
              <a:t>Procedure &amp; Documents can be found on the website</a:t>
            </a:r>
          </a:p>
        </p:txBody>
      </p:sp>
      <p:sp>
        <p:nvSpPr>
          <p:cNvPr id="21" name="TextBox 20"/>
          <p:cNvSpPr txBox="1"/>
          <p:nvPr/>
        </p:nvSpPr>
        <p:spPr>
          <a:xfrm>
            <a:off x="152400" y="3352800"/>
            <a:ext cx="8554428" cy="461665"/>
          </a:xfrm>
          <a:prstGeom prst="rect">
            <a:avLst/>
          </a:prstGeom>
          <a:solidFill>
            <a:schemeClr val="bg1"/>
          </a:solidFill>
          <a:ln>
            <a:noFill/>
          </a:ln>
        </p:spPr>
        <p:txBody>
          <a:bodyPr wrap="square" rtlCol="0">
            <a:spAutoFit/>
          </a:bodyPr>
          <a:lstStyle/>
          <a:p>
            <a:r>
              <a:rPr lang="en-US" sz="2400" dirty="0">
                <a:latin typeface="Bookman Old Style" panose="02050604050505020204" pitchFamily="18" charset="0"/>
              </a:rPr>
              <a:t>Send in proof of payment &amp; grades as you get them.</a:t>
            </a:r>
          </a:p>
        </p:txBody>
      </p:sp>
      <p:sp>
        <p:nvSpPr>
          <p:cNvPr id="22" name="TextBox 21"/>
          <p:cNvSpPr txBox="1"/>
          <p:nvPr/>
        </p:nvSpPr>
        <p:spPr>
          <a:xfrm>
            <a:off x="152400" y="4034135"/>
            <a:ext cx="8739809" cy="830997"/>
          </a:xfrm>
          <a:prstGeom prst="rect">
            <a:avLst/>
          </a:prstGeom>
          <a:solidFill>
            <a:schemeClr val="bg1"/>
          </a:solidFill>
          <a:ln>
            <a:noFill/>
          </a:ln>
        </p:spPr>
        <p:txBody>
          <a:bodyPr wrap="square" rtlCol="0">
            <a:spAutoFit/>
          </a:bodyPr>
          <a:lstStyle/>
          <a:p>
            <a:r>
              <a:rPr lang="en-US" sz="2400" dirty="0">
                <a:latin typeface="Bookman Old Style" panose="02050604050505020204" pitchFamily="18" charset="0"/>
              </a:rPr>
              <a:t>Unofficial transcript is ok; Official transcript only needed when you finish program and move degree columns</a:t>
            </a:r>
          </a:p>
        </p:txBody>
      </p:sp>
      <p:sp>
        <p:nvSpPr>
          <p:cNvPr id="23" name="TextBox 22"/>
          <p:cNvSpPr txBox="1"/>
          <p:nvPr/>
        </p:nvSpPr>
        <p:spPr>
          <a:xfrm>
            <a:off x="152400" y="5100935"/>
            <a:ext cx="8554428" cy="461665"/>
          </a:xfrm>
          <a:prstGeom prst="rect">
            <a:avLst/>
          </a:prstGeom>
          <a:solidFill>
            <a:schemeClr val="bg1"/>
          </a:solidFill>
          <a:ln>
            <a:noFill/>
          </a:ln>
        </p:spPr>
        <p:txBody>
          <a:bodyPr wrap="square" rtlCol="0">
            <a:spAutoFit/>
          </a:bodyPr>
          <a:lstStyle/>
          <a:p>
            <a:r>
              <a:rPr lang="en-US" sz="2400" dirty="0">
                <a:latin typeface="Bookman Old Style" panose="02050604050505020204" pitchFamily="18" charset="0"/>
              </a:rPr>
              <a:t>May 30</a:t>
            </a:r>
            <a:r>
              <a:rPr lang="en-US" sz="2400" baseline="30000" dirty="0">
                <a:latin typeface="Bookman Old Style" panose="02050604050505020204" pitchFamily="18" charset="0"/>
              </a:rPr>
              <a:t>th</a:t>
            </a:r>
            <a:r>
              <a:rPr lang="en-US" sz="2400" dirty="0">
                <a:latin typeface="Bookman Old Style" panose="02050604050505020204" pitchFamily="18" charset="0"/>
              </a:rPr>
              <a:t> deadline for paperwork. Payment in June.</a:t>
            </a:r>
          </a:p>
        </p:txBody>
      </p:sp>
      <p:sp>
        <p:nvSpPr>
          <p:cNvPr id="24" name="TextBox 23"/>
          <p:cNvSpPr txBox="1"/>
          <p:nvPr/>
        </p:nvSpPr>
        <p:spPr>
          <a:xfrm>
            <a:off x="152400" y="5786735"/>
            <a:ext cx="8554428" cy="461665"/>
          </a:xfrm>
          <a:prstGeom prst="rect">
            <a:avLst/>
          </a:prstGeom>
          <a:solidFill>
            <a:schemeClr val="bg1"/>
          </a:solidFill>
          <a:ln>
            <a:noFill/>
          </a:ln>
        </p:spPr>
        <p:txBody>
          <a:bodyPr wrap="square" rtlCol="0">
            <a:spAutoFit/>
          </a:bodyPr>
          <a:lstStyle/>
          <a:p>
            <a:r>
              <a:rPr lang="en-US" sz="2400" dirty="0">
                <a:latin typeface="Bookman Old Style" panose="02050604050505020204" pitchFamily="18" charset="0"/>
              </a:rPr>
              <a:t>Classes this summer will be reimbursed June 2023</a:t>
            </a:r>
          </a:p>
        </p:txBody>
      </p:sp>
    </p:spTree>
    <p:extLst>
      <p:ext uri="{BB962C8B-B14F-4D97-AF65-F5344CB8AC3E}">
        <p14:creationId xmlns:p14="http://schemas.microsoft.com/office/powerpoint/2010/main" val="312476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a:latin typeface="Bookman Old Style" panose="02050604050505020204" pitchFamily="18" charset="0"/>
              </a:rPr>
              <a:t>Tuition reimbursement</a:t>
            </a: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a:solidFill>
                  <a:srgbClr val="FF0000"/>
                </a:solidFill>
                <a:latin typeface="Bookman Old Style" panose="02050604050505020204" pitchFamily="18" charset="0"/>
              </a:rPr>
              <a:t>Eligible once you have 1 year of service in Rocky Hill </a:t>
            </a:r>
          </a:p>
        </p:txBody>
      </p:sp>
      <p:sp>
        <p:nvSpPr>
          <p:cNvPr id="10" name="Rectangle 9"/>
          <p:cNvSpPr/>
          <p:nvPr/>
        </p:nvSpPr>
        <p:spPr>
          <a:xfrm>
            <a:off x="76200" y="1143000"/>
            <a:ext cx="8915399"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52399" y="2438400"/>
            <a:ext cx="8739809" cy="830997"/>
          </a:xfrm>
          <a:prstGeom prst="rect">
            <a:avLst/>
          </a:prstGeom>
          <a:solidFill>
            <a:schemeClr val="bg1"/>
          </a:solidFill>
          <a:ln>
            <a:solidFill>
              <a:schemeClr val="tx1"/>
            </a:solidFill>
          </a:ln>
        </p:spPr>
        <p:txBody>
          <a:bodyPr wrap="square" rtlCol="0">
            <a:spAutoFit/>
          </a:bodyPr>
          <a:lstStyle/>
          <a:p>
            <a:r>
              <a:rPr lang="en-US" sz="2400" dirty="0">
                <a:latin typeface="Bookman Old Style" panose="02050604050505020204" pitchFamily="18" charset="0"/>
              </a:rPr>
              <a:t>Essentially the time frame is for classes is mid-May to April; paid the following June.</a:t>
            </a:r>
          </a:p>
        </p:txBody>
      </p:sp>
      <p:sp>
        <p:nvSpPr>
          <p:cNvPr id="19" name="TextBox 18"/>
          <p:cNvSpPr txBox="1"/>
          <p:nvPr/>
        </p:nvSpPr>
        <p:spPr>
          <a:xfrm>
            <a:off x="175146" y="5493603"/>
            <a:ext cx="8717062" cy="830997"/>
          </a:xfrm>
          <a:prstGeom prst="rect">
            <a:avLst/>
          </a:prstGeom>
          <a:solidFill>
            <a:schemeClr val="bg1"/>
          </a:solidFill>
          <a:ln>
            <a:solidFill>
              <a:schemeClr val="tx1"/>
            </a:solidFill>
          </a:ln>
        </p:spPr>
        <p:txBody>
          <a:bodyPr wrap="square" rtlCol="0">
            <a:spAutoFit/>
          </a:bodyPr>
          <a:lstStyle/>
          <a:p>
            <a:r>
              <a:rPr lang="en-US" sz="2400" dirty="0">
                <a:latin typeface="Bookman Old Style" panose="02050604050505020204" pitchFamily="18" charset="0"/>
              </a:rPr>
              <a:t>Any questions do not hesitate to call Christine Flynn at the BOE 860-258-7720</a:t>
            </a:r>
          </a:p>
        </p:txBody>
      </p:sp>
      <p:sp>
        <p:nvSpPr>
          <p:cNvPr id="22" name="TextBox 21"/>
          <p:cNvSpPr txBox="1"/>
          <p:nvPr/>
        </p:nvSpPr>
        <p:spPr>
          <a:xfrm>
            <a:off x="145575" y="3585001"/>
            <a:ext cx="8739809" cy="830997"/>
          </a:xfrm>
          <a:prstGeom prst="rect">
            <a:avLst/>
          </a:prstGeom>
          <a:solidFill>
            <a:schemeClr val="bg1"/>
          </a:solidFill>
          <a:ln>
            <a:solidFill>
              <a:schemeClr val="tx1"/>
            </a:solidFill>
          </a:ln>
        </p:spPr>
        <p:txBody>
          <a:bodyPr wrap="square" rtlCol="0">
            <a:spAutoFit/>
          </a:bodyPr>
          <a:lstStyle/>
          <a:p>
            <a:r>
              <a:rPr lang="en-US" sz="2400" dirty="0">
                <a:latin typeface="Bookman Old Style" panose="02050604050505020204" pitchFamily="18" charset="0"/>
              </a:rPr>
              <a:t>Unofficial transcript is ok; Official transcript only needed when you finish program and move degree columns</a:t>
            </a:r>
          </a:p>
        </p:txBody>
      </p:sp>
      <p:sp>
        <p:nvSpPr>
          <p:cNvPr id="23" name="TextBox 22"/>
          <p:cNvSpPr txBox="1"/>
          <p:nvPr/>
        </p:nvSpPr>
        <p:spPr>
          <a:xfrm>
            <a:off x="175146" y="4724400"/>
            <a:ext cx="8710238" cy="461665"/>
          </a:xfrm>
          <a:prstGeom prst="rect">
            <a:avLst/>
          </a:prstGeom>
          <a:solidFill>
            <a:schemeClr val="bg1"/>
          </a:solidFill>
          <a:ln>
            <a:solidFill>
              <a:schemeClr val="tx1"/>
            </a:solidFill>
          </a:ln>
        </p:spPr>
        <p:txBody>
          <a:bodyPr wrap="square" rtlCol="0">
            <a:spAutoFit/>
          </a:bodyPr>
          <a:lstStyle/>
          <a:p>
            <a:r>
              <a:rPr lang="en-US" sz="2400" dirty="0">
                <a:latin typeface="Bookman Old Style" panose="02050604050505020204" pitchFamily="18" charset="0"/>
              </a:rPr>
              <a:t>May 30</a:t>
            </a:r>
            <a:r>
              <a:rPr lang="en-US" sz="2400" baseline="30000" dirty="0">
                <a:latin typeface="Bookman Old Style" panose="02050604050505020204" pitchFamily="18" charset="0"/>
              </a:rPr>
              <a:t>th</a:t>
            </a:r>
            <a:r>
              <a:rPr lang="en-US" sz="2400" dirty="0">
                <a:latin typeface="Bookman Old Style" panose="02050604050505020204" pitchFamily="18" charset="0"/>
              </a:rPr>
              <a:t> deadline for paperwork. Payment in June.</a:t>
            </a:r>
          </a:p>
        </p:txBody>
      </p:sp>
      <p:sp>
        <p:nvSpPr>
          <p:cNvPr id="13" name="TextBox 12"/>
          <p:cNvSpPr txBox="1"/>
          <p:nvPr/>
        </p:nvSpPr>
        <p:spPr>
          <a:xfrm>
            <a:off x="152400" y="1371600"/>
            <a:ext cx="8732984" cy="830997"/>
          </a:xfrm>
          <a:prstGeom prst="rect">
            <a:avLst/>
          </a:prstGeom>
          <a:solidFill>
            <a:schemeClr val="bg1"/>
          </a:solidFill>
          <a:ln>
            <a:solidFill>
              <a:schemeClr val="tx1"/>
            </a:solidFill>
          </a:ln>
        </p:spPr>
        <p:txBody>
          <a:bodyPr wrap="square" rtlCol="0">
            <a:spAutoFit/>
          </a:bodyPr>
          <a:lstStyle/>
          <a:p>
            <a:r>
              <a:rPr lang="en-US" sz="2400" dirty="0">
                <a:latin typeface="Bookman Old Style" panose="02050604050505020204" pitchFamily="18" charset="0"/>
              </a:rPr>
              <a:t>$100,000 will be split among those taking classes, up to full reimbursement for two UConn Graduate classes.</a:t>
            </a:r>
          </a:p>
        </p:txBody>
      </p:sp>
    </p:spTree>
    <p:extLst>
      <p:ext uri="{BB962C8B-B14F-4D97-AF65-F5344CB8AC3E}">
        <p14:creationId xmlns:p14="http://schemas.microsoft.com/office/powerpoint/2010/main" val="12390365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a:latin typeface="Bookman Old Style" panose="02050604050505020204" pitchFamily="18" charset="0"/>
              </a:rPr>
              <a:t>Tuition reimbursement</a:t>
            </a: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a:solidFill>
                  <a:srgbClr val="FF0000"/>
                </a:solidFill>
                <a:latin typeface="Bookman Old Style" panose="02050604050505020204" pitchFamily="18" charset="0"/>
              </a:rPr>
              <a:t>Eligible once you have 1 year of service in Rocky Hill </a:t>
            </a:r>
          </a:p>
        </p:txBody>
      </p:sp>
      <p:sp>
        <p:nvSpPr>
          <p:cNvPr id="10" name="Rectangle 9"/>
          <p:cNvSpPr/>
          <p:nvPr/>
        </p:nvSpPr>
        <p:spPr>
          <a:xfrm>
            <a:off x="0" y="1161280"/>
            <a:ext cx="9144000"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704138" y="1371600"/>
            <a:ext cx="5611062" cy="461665"/>
          </a:xfrm>
          <a:prstGeom prst="rect">
            <a:avLst/>
          </a:prstGeom>
          <a:solidFill>
            <a:srgbClr val="FFFF99"/>
          </a:solidFill>
          <a:ln>
            <a:solidFill>
              <a:schemeClr val="tx1"/>
            </a:solidFill>
          </a:ln>
        </p:spPr>
        <p:txBody>
          <a:bodyPr wrap="square" rtlCol="0">
            <a:spAutoFit/>
          </a:bodyPr>
          <a:lstStyle/>
          <a:p>
            <a:r>
              <a:rPr lang="en-US" sz="2400" dirty="0">
                <a:latin typeface="Bookman Old Style" panose="02050604050505020204" pitchFamily="18" charset="0"/>
              </a:rPr>
              <a:t>How reimbursement is calculated</a:t>
            </a:r>
          </a:p>
        </p:txBody>
      </p:sp>
      <mc:AlternateContent xmlns:mc="http://schemas.openxmlformats.org/markup-compatibility/2006" xmlns:a14="http://schemas.microsoft.com/office/drawing/2010/main">
        <mc:Choice Requires="a14">
          <p:sp>
            <p:nvSpPr>
              <p:cNvPr id="15" name="TextBox 14"/>
              <p:cNvSpPr txBox="1"/>
              <p:nvPr/>
            </p:nvSpPr>
            <p:spPr>
              <a:xfrm>
                <a:off x="81081" y="2209800"/>
                <a:ext cx="8910517" cy="830997"/>
              </a:xfrm>
              <a:prstGeom prst="rect">
                <a:avLst/>
              </a:prstGeom>
              <a:solidFill>
                <a:schemeClr val="bg1"/>
              </a:solid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$100000 </m:t>
                      </m:r>
                      <m:r>
                        <a:rPr lang="en-US" sz="2400" b="0" i="1" smtClean="0">
                          <a:latin typeface="Cambria Math"/>
                          <a:ea typeface="Cambria Math"/>
                        </a:rPr>
                        <m:t>÷ </m:t>
                      </m:r>
                      <m:r>
                        <a:rPr lang="en-US" sz="2400" b="0" i="1" smtClean="0">
                          <a:latin typeface="Cambria Math"/>
                          <a:ea typeface="Cambria Math"/>
                        </a:rPr>
                        <m:t>𝑡𝑜𝑡𝑎𝑙</m:t>
                      </m:r>
                      <m:r>
                        <a:rPr lang="en-US" sz="2400" b="0" i="1" smtClean="0">
                          <a:latin typeface="Cambria Math"/>
                          <a:ea typeface="Cambria Math"/>
                        </a:rPr>
                        <m:t> </m:t>
                      </m:r>
                      <m:r>
                        <a:rPr lang="en-US" sz="2400" b="0" i="1" smtClean="0">
                          <a:latin typeface="Cambria Math"/>
                          <a:ea typeface="Cambria Math"/>
                        </a:rPr>
                        <m:t>𝑚𝑜𝑛𝑖𝑒𝑠</m:t>
                      </m:r>
                      <m:r>
                        <a:rPr lang="en-US" sz="2400" b="0" i="1" smtClean="0">
                          <a:latin typeface="Cambria Math"/>
                          <a:ea typeface="Cambria Math"/>
                        </a:rPr>
                        <m:t> </m:t>
                      </m:r>
                      <m:r>
                        <a:rPr lang="en-US" sz="2400" b="0" i="1" smtClean="0">
                          <a:latin typeface="Cambria Math"/>
                          <a:ea typeface="Cambria Math"/>
                        </a:rPr>
                        <m:t>𝑠𝑝𝑒𝑛𝑡</m:t>
                      </m:r>
                      <m:r>
                        <a:rPr lang="en-US" sz="2400" b="0" i="1" smtClean="0">
                          <a:latin typeface="Cambria Math"/>
                          <a:ea typeface="Cambria Math"/>
                        </a:rPr>
                        <m:t> </m:t>
                      </m:r>
                      <m:r>
                        <a:rPr lang="en-US" sz="2400" b="0" i="1" smtClean="0">
                          <a:latin typeface="Cambria Math"/>
                          <a:ea typeface="Cambria Math"/>
                        </a:rPr>
                        <m:t>𝑜𝑛</m:t>
                      </m:r>
                      <m:r>
                        <a:rPr lang="en-US" sz="2400" b="0" i="1" smtClean="0">
                          <a:latin typeface="Cambria Math"/>
                          <a:ea typeface="Cambria Math"/>
                        </a:rPr>
                        <m:t> </m:t>
                      </m:r>
                      <m:r>
                        <a:rPr lang="en-US" sz="2400" b="0" i="1" smtClean="0">
                          <a:latin typeface="Cambria Math"/>
                          <a:ea typeface="Cambria Math"/>
                        </a:rPr>
                        <m:t>𝑐𝑙𝑎𝑠𝑠𝑒𝑠</m:t>
                      </m:r>
                      <m:r>
                        <a:rPr lang="en-US" sz="2400" b="0" i="1" smtClean="0">
                          <a:latin typeface="Cambria Math"/>
                          <a:ea typeface="Cambria Math"/>
                        </a:rPr>
                        <m:t> </m:t>
                      </m:r>
                    </m:oMath>
                  </m:oMathPara>
                </a14:m>
                <a:endParaRPr lang="en-US" sz="2400" b="0" i="1" dirty="0">
                  <a:latin typeface="Cambria Math"/>
                  <a:ea typeface="Cambria Math"/>
                </a:endParaRPr>
              </a:p>
              <a:p>
                <a14:m>
                  <m:oMath xmlns:m="http://schemas.openxmlformats.org/officeDocument/2006/math">
                    <m:r>
                      <a:rPr lang="en-US" sz="2400" b="0" i="1" smtClean="0">
                        <a:latin typeface="Cambria Math"/>
                        <a:ea typeface="Cambria Math"/>
                      </a:rPr>
                      <m:t>(</m:t>
                    </m:r>
                    <m:r>
                      <a:rPr lang="en-US" sz="2400" b="0" i="1" smtClean="0">
                        <a:latin typeface="Cambria Math"/>
                        <a:ea typeface="Cambria Math"/>
                      </a:rPr>
                      <m:t>𝑢𝑝</m:t>
                    </m:r>
                    <m:r>
                      <a:rPr lang="en-US" sz="2400" b="0" i="1" smtClean="0">
                        <a:latin typeface="Cambria Math"/>
                        <a:ea typeface="Cambria Math"/>
                      </a:rPr>
                      <m:t> </m:t>
                    </m:r>
                    <m:r>
                      <a:rPr lang="en-US" sz="2400" b="0" i="1" smtClean="0">
                        <a:latin typeface="Cambria Math"/>
                        <a:ea typeface="Cambria Math"/>
                      </a:rPr>
                      <m:t>𝑡𝑜</m:t>
                    </m:r>
                    <m:r>
                      <a:rPr lang="en-US" sz="2400" b="0" i="1" smtClean="0">
                        <a:latin typeface="Cambria Math"/>
                        <a:ea typeface="Cambria Math"/>
                      </a:rPr>
                      <m:t> 2 </m:t>
                    </m:r>
                    <m:r>
                      <a:rPr lang="en-US" sz="2400" b="0" i="1" smtClean="0">
                        <a:latin typeface="Cambria Math"/>
                        <a:ea typeface="Cambria Math"/>
                      </a:rPr>
                      <m:t>𝑐𝑙𝑎𝑠𝑠𝑒𝑠</m:t>
                    </m:r>
                    <m:r>
                      <a:rPr lang="en-US" sz="2400" b="0" i="1" smtClean="0">
                        <a:latin typeface="Cambria Math"/>
                        <a:ea typeface="Cambria Math"/>
                      </a:rPr>
                      <m:t> </m:t>
                    </m:r>
                    <m:r>
                      <a:rPr lang="en-US" sz="2400" b="0" i="1" smtClean="0">
                        <a:latin typeface="Cambria Math"/>
                        <a:ea typeface="Cambria Math"/>
                      </a:rPr>
                      <m:t>𝑝𝑒𝑟</m:t>
                    </m:r>
                    <m:r>
                      <a:rPr lang="en-US" sz="2400" b="0" i="1" smtClean="0">
                        <a:latin typeface="Cambria Math"/>
                        <a:ea typeface="Cambria Math"/>
                      </a:rPr>
                      <m:t> </m:t>
                    </m:r>
                    <m:r>
                      <a:rPr lang="en-US" sz="2400" b="0" i="1" smtClean="0">
                        <a:latin typeface="Cambria Math"/>
                        <a:ea typeface="Cambria Math"/>
                      </a:rPr>
                      <m:t>𝑝𝑒𝑟𝑠𝑜𝑛</m:t>
                    </m:r>
                    <m:r>
                      <a:rPr lang="en-US" sz="2400" b="0" i="1" smtClean="0">
                        <a:latin typeface="Cambria Math"/>
                        <a:ea typeface="Cambria Math"/>
                      </a:rPr>
                      <m:t>)</m:t>
                    </m:r>
                  </m:oMath>
                </a14:m>
                <a:r>
                  <a:rPr lang="en-US" sz="2400" dirty="0">
                    <a:latin typeface="Bookman Old Style" panose="02050604050505020204" pitchFamily="18" charset="0"/>
                  </a:rPr>
                  <a:t>. This give you a percentage.</a:t>
                </a:r>
              </a:p>
            </p:txBody>
          </p:sp>
        </mc:Choice>
        <mc:Fallback xmlns="">
          <p:sp>
            <p:nvSpPr>
              <p:cNvPr id="15" name="TextBox 14"/>
              <p:cNvSpPr txBox="1">
                <a:spLocks noRot="1" noChangeAspect="1" noMove="1" noResize="1" noEditPoints="1" noAdjustHandles="1" noChangeArrowheads="1" noChangeShapeType="1" noTextEdit="1"/>
              </p:cNvSpPr>
              <p:nvPr/>
            </p:nvSpPr>
            <p:spPr>
              <a:xfrm>
                <a:off x="81081" y="2209800"/>
                <a:ext cx="8910517" cy="830997"/>
              </a:xfrm>
              <a:prstGeom prst="rect">
                <a:avLst/>
              </a:prstGeom>
              <a:blipFill rotWithShape="1">
                <a:blip r:embed="rId2"/>
                <a:stretch>
                  <a:fillRect l="-478" b="-15217"/>
                </a:stretch>
              </a:blipFill>
              <a:ln>
                <a:solidFill>
                  <a:schemeClr val="tx1"/>
                </a:solidFill>
              </a:ln>
            </p:spPr>
            <p:txBody>
              <a:bodyPr/>
              <a:lstStyle/>
              <a:p>
                <a:r>
                  <a:rPr lang="en-US">
                    <a:noFill/>
                  </a:rPr>
                  <a:t> </a:t>
                </a:r>
              </a:p>
            </p:txBody>
          </p:sp>
        </mc:Fallback>
      </mc:AlternateContent>
      <p:sp>
        <p:nvSpPr>
          <p:cNvPr id="16" name="TextBox 15"/>
          <p:cNvSpPr txBox="1"/>
          <p:nvPr/>
        </p:nvSpPr>
        <p:spPr>
          <a:xfrm>
            <a:off x="76200" y="3429000"/>
            <a:ext cx="8915399" cy="830997"/>
          </a:xfrm>
          <a:prstGeom prst="rect">
            <a:avLst/>
          </a:prstGeom>
          <a:solidFill>
            <a:schemeClr val="bg1"/>
          </a:solidFill>
          <a:ln>
            <a:solidFill>
              <a:schemeClr val="tx1"/>
            </a:solidFill>
          </a:ln>
        </p:spPr>
        <p:txBody>
          <a:bodyPr wrap="square" rtlCol="0">
            <a:spAutoFit/>
          </a:bodyPr>
          <a:lstStyle/>
          <a:p>
            <a:r>
              <a:rPr lang="en-US" sz="2400" dirty="0">
                <a:latin typeface="Bookman Old Style" panose="02050604050505020204" pitchFamily="18" charset="0"/>
              </a:rPr>
              <a:t>That percentage is applied to the amount you paid out of pocket.  This is the amount of reimbursement you receive. </a:t>
            </a:r>
          </a:p>
        </p:txBody>
      </p:sp>
      <p:sp>
        <p:nvSpPr>
          <p:cNvPr id="17" name="TextBox 16"/>
          <p:cNvSpPr txBox="1"/>
          <p:nvPr/>
        </p:nvSpPr>
        <p:spPr>
          <a:xfrm>
            <a:off x="81081" y="4572000"/>
            <a:ext cx="8910518" cy="830997"/>
          </a:xfrm>
          <a:prstGeom prst="rect">
            <a:avLst/>
          </a:prstGeom>
          <a:solidFill>
            <a:schemeClr val="bg1"/>
          </a:solidFill>
          <a:ln>
            <a:solidFill>
              <a:schemeClr val="tx1"/>
            </a:solidFill>
          </a:ln>
        </p:spPr>
        <p:txBody>
          <a:bodyPr wrap="square" rtlCol="0">
            <a:spAutoFit/>
          </a:bodyPr>
          <a:lstStyle/>
          <a:p>
            <a:r>
              <a:rPr lang="en-US" sz="2400" dirty="0">
                <a:latin typeface="Bookman Old Style" panose="02050604050505020204" pitchFamily="18" charset="0"/>
              </a:rPr>
              <a:t>This can vary year to year depending on how many people are taking classes and seeking reimbursement. </a:t>
            </a:r>
          </a:p>
        </p:txBody>
      </p:sp>
      <p:sp>
        <p:nvSpPr>
          <p:cNvPr id="18" name="TextBox 17"/>
          <p:cNvSpPr txBox="1"/>
          <p:nvPr/>
        </p:nvSpPr>
        <p:spPr>
          <a:xfrm>
            <a:off x="100635" y="5715000"/>
            <a:ext cx="8890963" cy="830997"/>
          </a:xfrm>
          <a:prstGeom prst="rect">
            <a:avLst/>
          </a:prstGeom>
          <a:solidFill>
            <a:schemeClr val="bg1"/>
          </a:solidFill>
          <a:ln>
            <a:solidFill>
              <a:schemeClr val="tx1"/>
            </a:solidFill>
          </a:ln>
        </p:spPr>
        <p:txBody>
          <a:bodyPr wrap="square" rtlCol="0">
            <a:spAutoFit/>
          </a:bodyPr>
          <a:lstStyle/>
          <a:p>
            <a:r>
              <a:rPr lang="en-US" sz="2400" dirty="0">
                <a:latin typeface="Bookman Old Style" panose="02050604050505020204" pitchFamily="18" charset="0"/>
              </a:rPr>
              <a:t>Any questions do not hesitate to call Christine Flynn at the BOE 860-258-7720</a:t>
            </a:r>
          </a:p>
        </p:txBody>
      </p:sp>
    </p:spTree>
    <p:extLst>
      <p:ext uri="{BB962C8B-B14F-4D97-AF65-F5344CB8AC3E}">
        <p14:creationId xmlns:p14="http://schemas.microsoft.com/office/powerpoint/2010/main" val="958798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1891</TotalTime>
  <Words>2142</Words>
  <Application>Microsoft Office PowerPoint</Application>
  <PresentationFormat>On-screen Show (4:3)</PresentationFormat>
  <Paragraphs>373</Paragraphs>
  <Slides>46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Abecedary</vt:lpstr>
      <vt:lpstr>Arial</vt:lpstr>
      <vt:lpstr>Bookman Old Style</vt:lpstr>
      <vt:lpstr>Calibri</vt:lpstr>
      <vt:lpstr>Calisto MT</vt:lpstr>
      <vt:lpstr>Cambria Math</vt:lpstr>
      <vt:lpstr>Century Schoolbook</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Rocky Hill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Bartha</dc:creator>
  <cp:lastModifiedBy>Michelle Bartha</cp:lastModifiedBy>
  <cp:revision>175</cp:revision>
  <dcterms:created xsi:type="dcterms:W3CDTF">2015-07-06T11:56:30Z</dcterms:created>
  <dcterms:modified xsi:type="dcterms:W3CDTF">2022-08-28T22:35:10Z</dcterms:modified>
</cp:coreProperties>
</file>